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Poetsen" panose="020B0604020202020204" charset="0"/>
      <p:regular r:id="rId24"/>
    </p:embeddedFont>
    <p:embeddedFont>
      <p:font typeface="Poppins" panose="00000500000000000000" pitchFamily="2" charset="0"/>
      <p:regular r:id="rId25"/>
    </p:embeddedFont>
    <p:embeddedFont>
      <p:font typeface="Poppins Bold" panose="00000800000000000000" charset="0"/>
      <p:regular r:id="rId26"/>
    </p:embeddedFont>
    <p:embeddedFont>
      <p:font typeface="Poppins Bold Italics" panose="020B0604020202020204" charset="0"/>
      <p:regular r:id="rId27"/>
    </p:embeddedFont>
    <p:embeddedFont>
      <p:font typeface="Poppins Semi-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4" d="100"/>
          <a:sy n="34" d="100"/>
        </p:scale>
        <p:origin x="82" y="1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24-Jun-24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24-Jun-24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24-Jun-24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24-Jun-24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24-Jun-24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24-Jun-24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24-Jun-24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24-Jun-24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24-Jun-24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24-Jun-24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24-Jun-24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24-Jun-24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8.svg"/><Relationship Id="rId7" Type="http://schemas.openxmlformats.org/officeDocument/2006/relationships/image" Target="../media/image16.svg"/><Relationship Id="rId12" Type="http://schemas.openxmlformats.org/officeDocument/2006/relationships/image" Target="../media/image21.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0.sv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8.svg"/><Relationship Id="rId14" Type="http://schemas.openxmlformats.org/officeDocument/2006/relationships/image" Target="../media/image23.sv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8.svg"/><Relationship Id="rId7" Type="http://schemas.openxmlformats.org/officeDocument/2006/relationships/image" Target="../media/image30.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32.sv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sp>
        <p:nvSpPr>
          <p:cNvPr id="2" name="Freeform 2"/>
          <p:cNvSpPr/>
          <p:nvPr/>
        </p:nvSpPr>
        <p:spPr>
          <a:xfrm>
            <a:off x="-1774909" y="509109"/>
            <a:ext cx="4382593" cy="2860638"/>
          </a:xfrm>
          <a:custGeom>
            <a:avLst/>
            <a:gdLst/>
            <a:ahLst/>
            <a:cxnLst/>
            <a:rect l="l" t="t" r="r" b="b"/>
            <a:pathLst>
              <a:path w="4382593" h="2860638">
                <a:moveTo>
                  <a:pt x="0" y="0"/>
                </a:moveTo>
                <a:lnTo>
                  <a:pt x="4382593" y="0"/>
                </a:lnTo>
                <a:lnTo>
                  <a:pt x="4382593" y="2860638"/>
                </a:lnTo>
                <a:lnTo>
                  <a:pt x="0" y="2860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4787933" y="164260"/>
            <a:ext cx="9244342" cy="8437563"/>
          </a:xfrm>
          <a:custGeom>
            <a:avLst/>
            <a:gdLst/>
            <a:ahLst/>
            <a:cxnLst/>
            <a:rect l="l" t="t" r="r" b="b"/>
            <a:pathLst>
              <a:path w="9244342" h="8437563">
                <a:moveTo>
                  <a:pt x="0" y="0"/>
                </a:moveTo>
                <a:lnTo>
                  <a:pt x="9244342" y="0"/>
                </a:lnTo>
                <a:lnTo>
                  <a:pt x="9244342" y="8437563"/>
                </a:lnTo>
                <a:lnTo>
                  <a:pt x="0" y="8437563"/>
                </a:lnTo>
                <a:lnTo>
                  <a:pt x="0" y="0"/>
                </a:lnTo>
                <a:close/>
              </a:path>
            </a:pathLst>
          </a:custGeom>
          <a:blipFill>
            <a:blip r:embed="rId4">
              <a:alphaModFix amt="68000"/>
              <a:extLst>
                <a:ext uri="{96DAC541-7B7A-43D3-8B79-37D633B846F1}">
                  <asvg:svgBlip xmlns:asvg="http://schemas.microsoft.com/office/drawing/2016/SVG/main" r:embed="rId5"/>
                </a:ext>
              </a:extLst>
            </a:blip>
            <a:stretch>
              <a:fillRect/>
            </a:stretch>
          </a:blipFill>
        </p:spPr>
        <p:txBody>
          <a:bodyPr/>
          <a:lstStyle/>
          <a:p>
            <a:endParaRPr lang="en-MY"/>
          </a:p>
        </p:txBody>
      </p:sp>
      <p:grpSp>
        <p:nvGrpSpPr>
          <p:cNvPr id="4" name="Group 4"/>
          <p:cNvGrpSpPr/>
          <p:nvPr/>
        </p:nvGrpSpPr>
        <p:grpSpPr>
          <a:xfrm>
            <a:off x="-1070826" y="8905716"/>
            <a:ext cx="20429652" cy="1749036"/>
            <a:chOff x="0" y="0"/>
            <a:chExt cx="27239536" cy="2332049"/>
          </a:xfrm>
        </p:grpSpPr>
        <p:sp>
          <p:nvSpPr>
            <p:cNvPr id="5" name="Freeform 5"/>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6">
                <a:extLst>
                  <a:ext uri="{96DAC541-7B7A-43D3-8B79-37D633B846F1}">
                    <asvg:svgBlip xmlns:asvg="http://schemas.microsoft.com/office/drawing/2016/SVG/main" r:embed="rId7"/>
                  </a:ext>
                </a:extLst>
              </a:blip>
              <a:stretch>
                <a:fillRect l="-895" t="-18663"/>
              </a:stretch>
            </a:blipFill>
          </p:spPr>
          <p:txBody>
            <a:bodyPr/>
            <a:lstStyle/>
            <a:p>
              <a:endParaRPr lang="en-MY"/>
            </a:p>
          </p:txBody>
        </p:sp>
        <p:sp>
          <p:nvSpPr>
            <p:cNvPr id="6" name="Freeform 6"/>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6">
                <a:extLst>
                  <a:ext uri="{96DAC541-7B7A-43D3-8B79-37D633B846F1}">
                    <asvg:svgBlip xmlns:asvg="http://schemas.microsoft.com/office/drawing/2016/SVG/main" r:embed="rId7"/>
                  </a:ext>
                </a:extLst>
              </a:blip>
              <a:stretch>
                <a:fillRect l="-895" t="-18663"/>
              </a:stretch>
            </a:blipFill>
          </p:spPr>
          <p:txBody>
            <a:bodyPr/>
            <a:lstStyle/>
            <a:p>
              <a:endParaRPr lang="en-MY"/>
            </a:p>
          </p:txBody>
        </p:sp>
      </p:grpSp>
      <p:sp>
        <p:nvSpPr>
          <p:cNvPr id="7" name="Freeform 7"/>
          <p:cNvSpPr/>
          <p:nvPr/>
        </p:nvSpPr>
        <p:spPr>
          <a:xfrm flipH="1">
            <a:off x="13653902" y="-408885"/>
            <a:ext cx="5587787" cy="2875171"/>
          </a:xfrm>
          <a:custGeom>
            <a:avLst/>
            <a:gdLst/>
            <a:ahLst/>
            <a:cxnLst/>
            <a:rect l="l" t="t" r="r" b="b"/>
            <a:pathLst>
              <a:path w="5587787" h="2875171">
                <a:moveTo>
                  <a:pt x="5587787" y="0"/>
                </a:moveTo>
                <a:lnTo>
                  <a:pt x="0" y="0"/>
                </a:lnTo>
                <a:lnTo>
                  <a:pt x="0" y="2875170"/>
                </a:lnTo>
                <a:lnTo>
                  <a:pt x="5587787" y="2875170"/>
                </a:lnTo>
                <a:lnTo>
                  <a:pt x="5587787"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8" name="Freeform 8"/>
          <p:cNvSpPr/>
          <p:nvPr/>
        </p:nvSpPr>
        <p:spPr>
          <a:xfrm>
            <a:off x="6021995" y="-1273325"/>
            <a:ext cx="5587787" cy="2875171"/>
          </a:xfrm>
          <a:custGeom>
            <a:avLst/>
            <a:gdLst/>
            <a:ahLst/>
            <a:cxnLst/>
            <a:rect l="l" t="t" r="r" b="b"/>
            <a:pathLst>
              <a:path w="5587787" h="2875171">
                <a:moveTo>
                  <a:pt x="0" y="0"/>
                </a:moveTo>
                <a:lnTo>
                  <a:pt x="5587788" y="0"/>
                </a:lnTo>
                <a:lnTo>
                  <a:pt x="5587788" y="2875171"/>
                </a:lnTo>
                <a:lnTo>
                  <a:pt x="0" y="28751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9" name="Freeform 9"/>
          <p:cNvSpPr/>
          <p:nvPr/>
        </p:nvSpPr>
        <p:spPr>
          <a:xfrm flipH="1">
            <a:off x="9144000" y="164260"/>
            <a:ext cx="2528893" cy="689698"/>
          </a:xfrm>
          <a:custGeom>
            <a:avLst/>
            <a:gdLst/>
            <a:ahLst/>
            <a:cxnLst/>
            <a:rect l="l" t="t" r="r" b="b"/>
            <a:pathLst>
              <a:path w="2528893" h="689698">
                <a:moveTo>
                  <a:pt x="2528893" y="0"/>
                </a:moveTo>
                <a:lnTo>
                  <a:pt x="0" y="0"/>
                </a:lnTo>
                <a:lnTo>
                  <a:pt x="0" y="689699"/>
                </a:lnTo>
                <a:lnTo>
                  <a:pt x="2528893" y="689699"/>
                </a:lnTo>
                <a:lnTo>
                  <a:pt x="2528893"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10" name="Freeform 10"/>
          <p:cNvSpPr/>
          <p:nvPr/>
        </p:nvSpPr>
        <p:spPr>
          <a:xfrm>
            <a:off x="625341" y="1342671"/>
            <a:ext cx="2312381" cy="630649"/>
          </a:xfrm>
          <a:custGeom>
            <a:avLst/>
            <a:gdLst/>
            <a:ahLst/>
            <a:cxnLst/>
            <a:rect l="l" t="t" r="r" b="b"/>
            <a:pathLst>
              <a:path w="2312381" h="630649">
                <a:moveTo>
                  <a:pt x="0" y="0"/>
                </a:moveTo>
                <a:lnTo>
                  <a:pt x="2312381" y="0"/>
                </a:lnTo>
                <a:lnTo>
                  <a:pt x="2312381" y="630650"/>
                </a:lnTo>
                <a:lnTo>
                  <a:pt x="0" y="6306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11" name="Freeform 11"/>
          <p:cNvSpPr/>
          <p:nvPr/>
        </p:nvSpPr>
        <p:spPr>
          <a:xfrm flipH="1">
            <a:off x="14969208" y="1939428"/>
            <a:ext cx="2976226" cy="7578353"/>
          </a:xfrm>
          <a:custGeom>
            <a:avLst/>
            <a:gdLst/>
            <a:ahLst/>
            <a:cxnLst/>
            <a:rect l="l" t="t" r="r" b="b"/>
            <a:pathLst>
              <a:path w="2976226" h="7578353">
                <a:moveTo>
                  <a:pt x="2976225" y="0"/>
                </a:moveTo>
                <a:lnTo>
                  <a:pt x="0" y="0"/>
                </a:lnTo>
                <a:lnTo>
                  <a:pt x="0" y="7578353"/>
                </a:lnTo>
                <a:lnTo>
                  <a:pt x="2976225" y="7578353"/>
                </a:lnTo>
                <a:lnTo>
                  <a:pt x="2976225"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MY"/>
          </a:p>
        </p:txBody>
      </p:sp>
      <p:sp>
        <p:nvSpPr>
          <p:cNvPr id="12" name="TextBox 12"/>
          <p:cNvSpPr txBox="1"/>
          <p:nvPr/>
        </p:nvSpPr>
        <p:spPr>
          <a:xfrm>
            <a:off x="2988059" y="3859730"/>
            <a:ext cx="13388819" cy="1509052"/>
          </a:xfrm>
          <a:prstGeom prst="rect">
            <a:avLst/>
          </a:prstGeom>
        </p:spPr>
        <p:txBody>
          <a:bodyPr lIns="0" tIns="0" rIns="0" bIns="0" rtlCol="0" anchor="t">
            <a:spAutoFit/>
          </a:bodyPr>
          <a:lstStyle/>
          <a:p>
            <a:pPr algn="ctr">
              <a:lnSpc>
                <a:spcPts val="5829"/>
              </a:lnSpc>
            </a:pPr>
            <a:r>
              <a:rPr lang="en-US" sz="6010">
                <a:solidFill>
                  <a:srgbClr val="3B435F"/>
                </a:solidFill>
                <a:latin typeface="Poetsen"/>
              </a:rPr>
              <a:t> Efficient Cargo Loading for Humanitarian Aid Delivery</a:t>
            </a:r>
          </a:p>
        </p:txBody>
      </p:sp>
      <p:sp>
        <p:nvSpPr>
          <p:cNvPr id="13" name="TextBox 13"/>
          <p:cNvSpPr txBox="1"/>
          <p:nvPr/>
        </p:nvSpPr>
        <p:spPr>
          <a:xfrm>
            <a:off x="7750464" y="2228051"/>
            <a:ext cx="3805919" cy="832719"/>
          </a:xfrm>
          <a:prstGeom prst="rect">
            <a:avLst/>
          </a:prstGeom>
        </p:spPr>
        <p:txBody>
          <a:bodyPr lIns="0" tIns="0" rIns="0" bIns="0" rtlCol="0" anchor="t">
            <a:spAutoFit/>
          </a:bodyPr>
          <a:lstStyle/>
          <a:p>
            <a:pPr algn="ctr">
              <a:lnSpc>
                <a:spcPts val="4754"/>
              </a:lnSpc>
            </a:pPr>
            <a:r>
              <a:rPr lang="en-US" sz="3395" spc="176">
                <a:solidFill>
                  <a:srgbClr val="392515"/>
                </a:solidFill>
                <a:latin typeface="Poppins"/>
              </a:rPr>
              <a:t>GROUP PROJECT</a:t>
            </a:r>
          </a:p>
        </p:txBody>
      </p:sp>
      <p:sp>
        <p:nvSpPr>
          <p:cNvPr id="14" name="Freeform 14"/>
          <p:cNvSpPr/>
          <p:nvPr/>
        </p:nvSpPr>
        <p:spPr>
          <a:xfrm>
            <a:off x="-903833" y="7295052"/>
            <a:ext cx="2685364" cy="2485182"/>
          </a:xfrm>
          <a:custGeom>
            <a:avLst/>
            <a:gdLst/>
            <a:ahLst/>
            <a:cxnLst/>
            <a:rect l="l" t="t" r="r" b="b"/>
            <a:pathLst>
              <a:path w="2685364" h="2485182">
                <a:moveTo>
                  <a:pt x="0" y="0"/>
                </a:moveTo>
                <a:lnTo>
                  <a:pt x="2685364" y="0"/>
                </a:lnTo>
                <a:lnTo>
                  <a:pt x="2685364" y="2485182"/>
                </a:lnTo>
                <a:lnTo>
                  <a:pt x="0" y="248518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MY"/>
          </a:p>
        </p:txBody>
      </p:sp>
      <p:sp>
        <p:nvSpPr>
          <p:cNvPr id="15" name="Freeform 15"/>
          <p:cNvSpPr/>
          <p:nvPr/>
        </p:nvSpPr>
        <p:spPr>
          <a:xfrm flipH="1">
            <a:off x="1446440" y="8114557"/>
            <a:ext cx="2347433" cy="2172443"/>
          </a:xfrm>
          <a:custGeom>
            <a:avLst/>
            <a:gdLst/>
            <a:ahLst/>
            <a:cxnLst/>
            <a:rect l="l" t="t" r="r" b="b"/>
            <a:pathLst>
              <a:path w="2347433" h="2172443">
                <a:moveTo>
                  <a:pt x="2347433" y="0"/>
                </a:moveTo>
                <a:lnTo>
                  <a:pt x="0" y="0"/>
                </a:lnTo>
                <a:lnTo>
                  <a:pt x="0" y="2172443"/>
                </a:lnTo>
                <a:lnTo>
                  <a:pt x="2347433" y="2172443"/>
                </a:lnTo>
                <a:lnTo>
                  <a:pt x="2347433"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MY"/>
          </a:p>
        </p:txBody>
      </p:sp>
      <p:sp>
        <p:nvSpPr>
          <p:cNvPr id="16" name="Freeform 16"/>
          <p:cNvSpPr/>
          <p:nvPr/>
        </p:nvSpPr>
        <p:spPr>
          <a:xfrm>
            <a:off x="1165506" y="6985438"/>
            <a:ext cx="1677235" cy="1552205"/>
          </a:xfrm>
          <a:custGeom>
            <a:avLst/>
            <a:gdLst/>
            <a:ahLst/>
            <a:cxnLst/>
            <a:rect l="l" t="t" r="r" b="b"/>
            <a:pathLst>
              <a:path w="1677235" h="1552205">
                <a:moveTo>
                  <a:pt x="0" y="0"/>
                </a:moveTo>
                <a:lnTo>
                  <a:pt x="1677236" y="0"/>
                </a:lnTo>
                <a:lnTo>
                  <a:pt x="1677236" y="1552205"/>
                </a:lnTo>
                <a:lnTo>
                  <a:pt x="0" y="155220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MY"/>
          </a:p>
        </p:txBody>
      </p:sp>
      <p:sp>
        <p:nvSpPr>
          <p:cNvPr id="17" name="TextBox 17"/>
          <p:cNvSpPr txBox="1"/>
          <p:nvPr/>
        </p:nvSpPr>
        <p:spPr>
          <a:xfrm>
            <a:off x="5359113" y="5949808"/>
            <a:ext cx="8588621" cy="551011"/>
          </a:xfrm>
          <a:prstGeom prst="rect">
            <a:avLst/>
          </a:prstGeom>
        </p:spPr>
        <p:txBody>
          <a:bodyPr lIns="0" tIns="0" rIns="0" bIns="0" rtlCol="0" anchor="t">
            <a:spAutoFit/>
          </a:bodyPr>
          <a:lstStyle/>
          <a:p>
            <a:pPr algn="ctr">
              <a:lnSpc>
                <a:spcPts val="4279"/>
              </a:lnSpc>
            </a:pPr>
            <a:r>
              <a:rPr lang="en-US" sz="3056">
                <a:solidFill>
                  <a:srgbClr val="242D47"/>
                </a:solidFill>
                <a:latin typeface="Poppins"/>
              </a:rPr>
              <a:t>Presented by: Relief Rapid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sp>
        <p:nvSpPr>
          <p:cNvPr id="2" name="Freeform 2"/>
          <p:cNvSpPr/>
          <p:nvPr/>
        </p:nvSpPr>
        <p:spPr>
          <a:xfrm>
            <a:off x="390153" y="1221379"/>
            <a:ext cx="8539071" cy="8998946"/>
          </a:xfrm>
          <a:custGeom>
            <a:avLst/>
            <a:gdLst/>
            <a:ahLst/>
            <a:cxnLst/>
            <a:rect l="l" t="t" r="r" b="b"/>
            <a:pathLst>
              <a:path w="8539071" h="8998946">
                <a:moveTo>
                  <a:pt x="0" y="0"/>
                </a:moveTo>
                <a:lnTo>
                  <a:pt x="8539071" y="0"/>
                </a:lnTo>
                <a:lnTo>
                  <a:pt x="8539071" y="8998946"/>
                </a:lnTo>
                <a:lnTo>
                  <a:pt x="0" y="8998946"/>
                </a:lnTo>
                <a:lnTo>
                  <a:pt x="0" y="0"/>
                </a:lnTo>
                <a:close/>
              </a:path>
            </a:pathLst>
          </a:custGeom>
          <a:blipFill>
            <a:blip r:embed="rId2"/>
            <a:stretch>
              <a:fillRect b="-2313"/>
            </a:stretch>
          </a:blipFill>
        </p:spPr>
        <p:txBody>
          <a:bodyPr/>
          <a:lstStyle/>
          <a:p>
            <a:endParaRPr lang="en-MY"/>
          </a:p>
        </p:txBody>
      </p:sp>
      <p:sp>
        <p:nvSpPr>
          <p:cNvPr id="3" name="Freeform 3"/>
          <p:cNvSpPr/>
          <p:nvPr/>
        </p:nvSpPr>
        <p:spPr>
          <a:xfrm>
            <a:off x="11022845" y="108716"/>
            <a:ext cx="7070278" cy="10017329"/>
          </a:xfrm>
          <a:custGeom>
            <a:avLst/>
            <a:gdLst/>
            <a:ahLst/>
            <a:cxnLst/>
            <a:rect l="l" t="t" r="r" b="b"/>
            <a:pathLst>
              <a:path w="7070278" h="10017329">
                <a:moveTo>
                  <a:pt x="0" y="0"/>
                </a:moveTo>
                <a:lnTo>
                  <a:pt x="7070278" y="0"/>
                </a:lnTo>
                <a:lnTo>
                  <a:pt x="7070278" y="10017329"/>
                </a:lnTo>
                <a:lnTo>
                  <a:pt x="0" y="10017329"/>
                </a:lnTo>
                <a:lnTo>
                  <a:pt x="0" y="0"/>
                </a:lnTo>
                <a:close/>
              </a:path>
            </a:pathLst>
          </a:custGeom>
          <a:blipFill>
            <a:blip r:embed="rId3"/>
            <a:stretch>
              <a:fillRect/>
            </a:stretch>
          </a:blipFill>
        </p:spPr>
        <p:txBody>
          <a:bodyPr/>
          <a:lstStyle/>
          <a:p>
            <a:endParaRPr lang="en-MY"/>
          </a:p>
        </p:txBody>
      </p:sp>
      <p:grpSp>
        <p:nvGrpSpPr>
          <p:cNvPr id="4" name="Group 4"/>
          <p:cNvGrpSpPr/>
          <p:nvPr/>
        </p:nvGrpSpPr>
        <p:grpSpPr>
          <a:xfrm>
            <a:off x="0" y="70616"/>
            <a:ext cx="10470382" cy="1101815"/>
            <a:chOff x="0" y="0"/>
            <a:chExt cx="13960509" cy="1469087"/>
          </a:xfrm>
        </p:grpSpPr>
        <p:grpSp>
          <p:nvGrpSpPr>
            <p:cNvPr id="5" name="Group 5"/>
            <p:cNvGrpSpPr/>
            <p:nvPr/>
          </p:nvGrpSpPr>
          <p:grpSpPr>
            <a:xfrm>
              <a:off x="0" y="0"/>
              <a:ext cx="13960509" cy="1469087"/>
              <a:chOff x="0" y="0"/>
              <a:chExt cx="3861958" cy="406400"/>
            </a:xfrm>
          </p:grpSpPr>
          <p:sp>
            <p:nvSpPr>
              <p:cNvPr id="6" name="Freeform 6"/>
              <p:cNvSpPr/>
              <p:nvPr/>
            </p:nvSpPr>
            <p:spPr>
              <a:xfrm>
                <a:off x="0" y="0"/>
                <a:ext cx="3861958" cy="406400"/>
              </a:xfrm>
              <a:custGeom>
                <a:avLst/>
                <a:gdLst/>
                <a:ahLst/>
                <a:cxnLst/>
                <a:rect l="l" t="t" r="r" b="b"/>
                <a:pathLst>
                  <a:path w="3861958" h="406400">
                    <a:moveTo>
                      <a:pt x="0" y="0"/>
                    </a:moveTo>
                    <a:lnTo>
                      <a:pt x="3658758" y="0"/>
                    </a:lnTo>
                    <a:lnTo>
                      <a:pt x="3861958" y="203200"/>
                    </a:lnTo>
                    <a:lnTo>
                      <a:pt x="3658758" y="406400"/>
                    </a:lnTo>
                    <a:lnTo>
                      <a:pt x="0" y="406400"/>
                    </a:lnTo>
                    <a:lnTo>
                      <a:pt x="203200" y="203200"/>
                    </a:lnTo>
                    <a:lnTo>
                      <a:pt x="0" y="0"/>
                    </a:lnTo>
                    <a:close/>
                  </a:path>
                </a:pathLst>
              </a:custGeom>
              <a:solidFill>
                <a:srgbClr val="F5BA53"/>
              </a:solidFill>
            </p:spPr>
            <p:txBody>
              <a:bodyPr/>
              <a:lstStyle/>
              <a:p>
                <a:endParaRPr lang="en-MY"/>
              </a:p>
            </p:txBody>
          </p:sp>
          <p:sp>
            <p:nvSpPr>
              <p:cNvPr id="7" name="TextBox 7"/>
              <p:cNvSpPr txBox="1"/>
              <p:nvPr/>
            </p:nvSpPr>
            <p:spPr>
              <a:xfrm>
                <a:off x="177800" y="-57150"/>
                <a:ext cx="3607958" cy="463550"/>
              </a:xfrm>
              <a:prstGeom prst="rect">
                <a:avLst/>
              </a:prstGeom>
            </p:spPr>
            <p:txBody>
              <a:bodyPr lIns="50800" tIns="50800" rIns="50800" bIns="50800" rtlCol="0" anchor="ctr"/>
              <a:lstStyle/>
              <a:p>
                <a:pPr algn="ctr">
                  <a:lnSpc>
                    <a:spcPts val="3219"/>
                  </a:lnSpc>
                </a:pPr>
                <a:endParaRPr/>
              </a:p>
            </p:txBody>
          </p:sp>
        </p:grpSp>
        <p:sp>
          <p:nvSpPr>
            <p:cNvPr id="8" name="TextBox 8"/>
            <p:cNvSpPr txBox="1"/>
            <p:nvPr/>
          </p:nvSpPr>
          <p:spPr>
            <a:xfrm>
              <a:off x="883254" y="319586"/>
              <a:ext cx="12844718" cy="934690"/>
            </a:xfrm>
            <a:prstGeom prst="rect">
              <a:avLst/>
            </a:prstGeom>
          </p:spPr>
          <p:txBody>
            <a:bodyPr lIns="0" tIns="0" rIns="0" bIns="0" rtlCol="0" anchor="t">
              <a:spAutoFit/>
            </a:bodyPr>
            <a:lstStyle/>
            <a:p>
              <a:pPr algn="l">
                <a:lnSpc>
                  <a:spcPts val="5012"/>
                </a:lnSpc>
              </a:pPr>
              <a:r>
                <a:rPr lang="en-US" sz="5167">
                  <a:solidFill>
                    <a:srgbClr val="3B435F"/>
                  </a:solidFill>
                  <a:latin typeface="Poetsen"/>
                </a:rPr>
                <a:t>Program Development in Java </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p:nvPr/>
        </p:nvGrpSpPr>
        <p:grpSpPr>
          <a:xfrm>
            <a:off x="1247718" y="1028700"/>
            <a:ext cx="3598693" cy="1101815"/>
            <a:chOff x="0" y="0"/>
            <a:chExt cx="1327364" cy="406400"/>
          </a:xfrm>
        </p:grpSpPr>
        <p:sp>
          <p:nvSpPr>
            <p:cNvPr id="3" name="Freeform 3"/>
            <p:cNvSpPr/>
            <p:nvPr/>
          </p:nvSpPr>
          <p:spPr>
            <a:xfrm>
              <a:off x="0" y="0"/>
              <a:ext cx="1327364" cy="406400"/>
            </a:xfrm>
            <a:custGeom>
              <a:avLst/>
              <a:gdLst/>
              <a:ahLst/>
              <a:cxnLst/>
              <a:rect l="l" t="t" r="r" b="b"/>
              <a:pathLst>
                <a:path w="1327364" h="406400">
                  <a:moveTo>
                    <a:pt x="0" y="0"/>
                  </a:moveTo>
                  <a:lnTo>
                    <a:pt x="1124164" y="0"/>
                  </a:lnTo>
                  <a:lnTo>
                    <a:pt x="1327364" y="203200"/>
                  </a:lnTo>
                  <a:lnTo>
                    <a:pt x="1124164" y="406400"/>
                  </a:lnTo>
                  <a:lnTo>
                    <a:pt x="0" y="406400"/>
                  </a:lnTo>
                  <a:lnTo>
                    <a:pt x="203200" y="203200"/>
                  </a:lnTo>
                  <a:lnTo>
                    <a:pt x="0" y="0"/>
                  </a:lnTo>
                  <a:close/>
                </a:path>
              </a:pathLst>
            </a:custGeom>
            <a:solidFill>
              <a:srgbClr val="F5BA53"/>
            </a:solidFill>
          </p:spPr>
          <p:txBody>
            <a:bodyPr/>
            <a:lstStyle/>
            <a:p>
              <a:endParaRPr lang="en-MY"/>
            </a:p>
          </p:txBody>
        </p:sp>
        <p:sp>
          <p:nvSpPr>
            <p:cNvPr id="4" name="TextBox 4"/>
            <p:cNvSpPr txBox="1"/>
            <p:nvPr/>
          </p:nvSpPr>
          <p:spPr>
            <a:xfrm>
              <a:off x="177800" y="-57150"/>
              <a:ext cx="1073364" cy="463550"/>
            </a:xfrm>
            <a:prstGeom prst="rect">
              <a:avLst/>
            </a:prstGeom>
          </p:spPr>
          <p:txBody>
            <a:bodyPr lIns="50800" tIns="50800" rIns="50800" bIns="50800" rtlCol="0" anchor="ctr"/>
            <a:lstStyle/>
            <a:p>
              <a:pPr algn="ctr">
                <a:lnSpc>
                  <a:spcPts val="3219"/>
                </a:lnSpc>
              </a:pPr>
              <a:endParaRPr/>
            </a:p>
          </p:txBody>
        </p:sp>
      </p:grpSp>
      <p:sp>
        <p:nvSpPr>
          <p:cNvPr id="5" name="Freeform 5"/>
          <p:cNvSpPr/>
          <p:nvPr/>
        </p:nvSpPr>
        <p:spPr>
          <a:xfrm>
            <a:off x="3514216" y="2846460"/>
            <a:ext cx="11126444" cy="5615021"/>
          </a:xfrm>
          <a:custGeom>
            <a:avLst/>
            <a:gdLst/>
            <a:ahLst/>
            <a:cxnLst/>
            <a:rect l="l" t="t" r="r" b="b"/>
            <a:pathLst>
              <a:path w="11126444" h="5615021">
                <a:moveTo>
                  <a:pt x="0" y="0"/>
                </a:moveTo>
                <a:lnTo>
                  <a:pt x="11126444" y="0"/>
                </a:lnTo>
                <a:lnTo>
                  <a:pt x="11126444" y="5615021"/>
                </a:lnTo>
                <a:lnTo>
                  <a:pt x="0" y="5615021"/>
                </a:lnTo>
                <a:lnTo>
                  <a:pt x="0" y="0"/>
                </a:lnTo>
                <a:close/>
              </a:path>
            </a:pathLst>
          </a:custGeom>
          <a:blipFill>
            <a:blip r:embed="rId2"/>
            <a:stretch>
              <a:fillRect/>
            </a:stretch>
          </a:blipFill>
        </p:spPr>
        <p:txBody>
          <a:bodyPr/>
          <a:lstStyle/>
          <a:p>
            <a:endParaRPr lang="en-MY"/>
          </a:p>
        </p:txBody>
      </p:sp>
      <p:sp>
        <p:nvSpPr>
          <p:cNvPr id="6" name="TextBox 6"/>
          <p:cNvSpPr txBox="1"/>
          <p:nvPr/>
        </p:nvSpPr>
        <p:spPr>
          <a:xfrm>
            <a:off x="1858682" y="1294583"/>
            <a:ext cx="3311068" cy="674824"/>
          </a:xfrm>
          <a:prstGeom prst="rect">
            <a:avLst/>
          </a:prstGeom>
        </p:spPr>
        <p:txBody>
          <a:bodyPr lIns="0" tIns="0" rIns="0" bIns="0" rtlCol="0" anchor="t">
            <a:spAutoFit/>
          </a:bodyPr>
          <a:lstStyle/>
          <a:p>
            <a:pPr algn="l">
              <a:lnSpc>
                <a:spcPts val="5012"/>
              </a:lnSpc>
            </a:pPr>
            <a:r>
              <a:rPr lang="en-US" sz="5167">
                <a:solidFill>
                  <a:srgbClr val="3B435F"/>
                </a:solidFill>
                <a:latin typeface="Poetsen"/>
              </a:rPr>
              <a:t>Output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p:nvPr/>
        </p:nvGrpSpPr>
        <p:grpSpPr>
          <a:xfrm>
            <a:off x="473894" y="202279"/>
            <a:ext cx="8670106" cy="999623"/>
            <a:chOff x="0" y="0"/>
            <a:chExt cx="3524858" cy="406400"/>
          </a:xfrm>
        </p:grpSpPr>
        <p:sp>
          <p:nvSpPr>
            <p:cNvPr id="3" name="Freeform 3"/>
            <p:cNvSpPr/>
            <p:nvPr/>
          </p:nvSpPr>
          <p:spPr>
            <a:xfrm>
              <a:off x="0" y="0"/>
              <a:ext cx="3524858" cy="406400"/>
            </a:xfrm>
            <a:custGeom>
              <a:avLst/>
              <a:gdLst/>
              <a:ahLst/>
              <a:cxnLst/>
              <a:rect l="l" t="t" r="r" b="b"/>
              <a:pathLst>
                <a:path w="3524858" h="406400">
                  <a:moveTo>
                    <a:pt x="0" y="0"/>
                  </a:moveTo>
                  <a:lnTo>
                    <a:pt x="3321658" y="0"/>
                  </a:lnTo>
                  <a:lnTo>
                    <a:pt x="3524858" y="203200"/>
                  </a:lnTo>
                  <a:lnTo>
                    <a:pt x="3321658" y="406400"/>
                  </a:lnTo>
                  <a:lnTo>
                    <a:pt x="0" y="406400"/>
                  </a:lnTo>
                  <a:lnTo>
                    <a:pt x="203200" y="203200"/>
                  </a:lnTo>
                  <a:lnTo>
                    <a:pt x="0" y="0"/>
                  </a:lnTo>
                  <a:close/>
                </a:path>
              </a:pathLst>
            </a:custGeom>
            <a:solidFill>
              <a:srgbClr val="F5BA53"/>
            </a:solidFill>
          </p:spPr>
          <p:txBody>
            <a:bodyPr/>
            <a:lstStyle/>
            <a:p>
              <a:endParaRPr lang="en-MY"/>
            </a:p>
          </p:txBody>
        </p:sp>
        <p:sp>
          <p:nvSpPr>
            <p:cNvPr id="4" name="TextBox 4"/>
            <p:cNvSpPr txBox="1"/>
            <p:nvPr/>
          </p:nvSpPr>
          <p:spPr>
            <a:xfrm>
              <a:off x="177800" y="-57150"/>
              <a:ext cx="3270858" cy="463550"/>
            </a:xfrm>
            <a:prstGeom prst="rect">
              <a:avLst/>
            </a:prstGeom>
          </p:spPr>
          <p:txBody>
            <a:bodyPr lIns="50800" tIns="50800" rIns="50800" bIns="50800" rtlCol="0" anchor="ctr"/>
            <a:lstStyle/>
            <a:p>
              <a:pPr algn="ctr">
                <a:lnSpc>
                  <a:spcPts val="3219"/>
                </a:lnSpc>
              </a:pPr>
              <a:endParaRPr/>
            </a:p>
          </p:txBody>
        </p:sp>
      </p:grpSp>
      <p:sp>
        <p:nvSpPr>
          <p:cNvPr id="5" name="TextBox 5"/>
          <p:cNvSpPr txBox="1"/>
          <p:nvPr/>
        </p:nvSpPr>
        <p:spPr>
          <a:xfrm>
            <a:off x="-265291" y="353876"/>
            <a:ext cx="10214106" cy="674824"/>
          </a:xfrm>
          <a:prstGeom prst="rect">
            <a:avLst/>
          </a:prstGeom>
        </p:spPr>
        <p:txBody>
          <a:bodyPr lIns="0" tIns="0" rIns="0" bIns="0" rtlCol="0" anchor="t">
            <a:spAutoFit/>
          </a:bodyPr>
          <a:lstStyle/>
          <a:p>
            <a:pPr algn="ctr">
              <a:lnSpc>
                <a:spcPts val="5012"/>
              </a:lnSpc>
            </a:pPr>
            <a:r>
              <a:rPr lang="en-US" sz="5167">
                <a:solidFill>
                  <a:srgbClr val="3B435F"/>
                </a:solidFill>
                <a:latin typeface="Poetsen"/>
              </a:rPr>
              <a:t>Algortihm Specification</a:t>
            </a:r>
          </a:p>
        </p:txBody>
      </p:sp>
      <p:sp>
        <p:nvSpPr>
          <p:cNvPr id="6" name="TextBox 6"/>
          <p:cNvSpPr txBox="1"/>
          <p:nvPr/>
        </p:nvSpPr>
        <p:spPr>
          <a:xfrm>
            <a:off x="658058" y="1888980"/>
            <a:ext cx="17301415" cy="2034851"/>
          </a:xfrm>
          <a:prstGeom prst="rect">
            <a:avLst/>
          </a:prstGeom>
        </p:spPr>
        <p:txBody>
          <a:bodyPr lIns="0" tIns="0" rIns="0" bIns="0" rtlCol="0" anchor="t">
            <a:spAutoFit/>
          </a:bodyPr>
          <a:lstStyle/>
          <a:p>
            <a:pPr algn="l">
              <a:lnSpc>
                <a:spcPts val="3187"/>
              </a:lnSpc>
            </a:pPr>
            <a:r>
              <a:rPr lang="en-US" sz="2820" spc="2">
                <a:solidFill>
                  <a:srgbClr val="242D47"/>
                </a:solidFill>
                <a:latin typeface="Poppins"/>
              </a:rPr>
              <a:t>Problem Statement</a:t>
            </a:r>
          </a:p>
          <a:p>
            <a:pPr algn="l">
              <a:lnSpc>
                <a:spcPts val="3187"/>
              </a:lnSpc>
            </a:pPr>
            <a:r>
              <a:rPr lang="en-US" sz="2820" spc="2">
                <a:solidFill>
                  <a:srgbClr val="242D47"/>
                </a:solidFill>
                <a:latin typeface="Poppins"/>
              </a:rPr>
              <a:t>Given a set of cargo items, each with a weight and a priority value, and a maximum weight capacity for the cargo ship, the objective is to maximize the total priority value of the items loaded onto the ship without exceeding its weight capacity.</a:t>
            </a:r>
          </a:p>
          <a:p>
            <a:pPr algn="l">
              <a:lnSpc>
                <a:spcPts val="3187"/>
              </a:lnSpc>
            </a:pPr>
            <a:endParaRPr lang="en-US" sz="2820" spc="2">
              <a:solidFill>
                <a:srgbClr val="242D47"/>
              </a:solidFill>
              <a:latin typeface="Poppins"/>
            </a:endParaRPr>
          </a:p>
        </p:txBody>
      </p:sp>
      <p:sp>
        <p:nvSpPr>
          <p:cNvPr id="7" name="TextBox 7"/>
          <p:cNvSpPr txBox="1"/>
          <p:nvPr/>
        </p:nvSpPr>
        <p:spPr>
          <a:xfrm>
            <a:off x="658058" y="4231634"/>
            <a:ext cx="8485942" cy="5462379"/>
          </a:xfrm>
          <a:prstGeom prst="rect">
            <a:avLst/>
          </a:prstGeom>
        </p:spPr>
        <p:txBody>
          <a:bodyPr lIns="0" tIns="0" rIns="0" bIns="0" rtlCol="0" anchor="t">
            <a:spAutoFit/>
          </a:bodyPr>
          <a:lstStyle/>
          <a:p>
            <a:pPr algn="l">
              <a:lnSpc>
                <a:spcPts val="3948"/>
              </a:lnSpc>
            </a:pPr>
            <a:r>
              <a:rPr lang="en-US" sz="2820" spc="2">
                <a:solidFill>
                  <a:srgbClr val="242D47"/>
                </a:solidFill>
                <a:latin typeface="Poppins"/>
              </a:rPr>
              <a:t>Input :</a:t>
            </a:r>
          </a:p>
          <a:p>
            <a:pPr marL="608990" lvl="1" indent="-304495" algn="l">
              <a:lnSpc>
                <a:spcPts val="3948"/>
              </a:lnSpc>
              <a:buFont typeface="Arial"/>
              <a:buChar char="•"/>
            </a:pPr>
            <a:r>
              <a:rPr lang="en-US" sz="2820" spc="2">
                <a:solidFill>
                  <a:srgbClr val="242D47"/>
                </a:solidFill>
                <a:latin typeface="Poppins"/>
              </a:rPr>
              <a:t>cargoItems: A list of cargo items, each containing the following attributes:</a:t>
            </a:r>
          </a:p>
          <a:p>
            <a:pPr marL="1217980" lvl="2" indent="-405993" algn="l">
              <a:lnSpc>
                <a:spcPts val="3948"/>
              </a:lnSpc>
              <a:buFont typeface="Arial"/>
              <a:buChar char="⚬"/>
            </a:pPr>
            <a:r>
              <a:rPr lang="en-US" sz="2820" spc="2">
                <a:solidFill>
                  <a:srgbClr val="242D47"/>
                </a:solidFill>
                <a:latin typeface="Poppins"/>
              </a:rPr>
              <a:t>name: Name of the cargo item (String)</a:t>
            </a:r>
          </a:p>
          <a:p>
            <a:pPr marL="1217980" lvl="2" indent="-405993" algn="l">
              <a:lnSpc>
                <a:spcPts val="3948"/>
              </a:lnSpc>
              <a:buFont typeface="Arial"/>
              <a:buChar char="⚬"/>
            </a:pPr>
            <a:r>
              <a:rPr lang="en-US" sz="2820" spc="2">
                <a:solidFill>
                  <a:srgbClr val="242D47"/>
                </a:solidFill>
                <a:latin typeface="Poppins"/>
              </a:rPr>
              <a:t>weight: Weight of the cargo item in kilograms (Integer)</a:t>
            </a:r>
          </a:p>
          <a:p>
            <a:pPr marL="1217980" lvl="2" indent="-405993" algn="l">
              <a:lnSpc>
                <a:spcPts val="3948"/>
              </a:lnSpc>
              <a:buFont typeface="Arial"/>
              <a:buChar char="⚬"/>
            </a:pPr>
            <a:r>
              <a:rPr lang="en-US" sz="2820" spc="2">
                <a:solidFill>
                  <a:srgbClr val="242D47"/>
                </a:solidFill>
                <a:latin typeface="Poppins"/>
              </a:rPr>
              <a:t>priorityValue: Priority value of the cargo item (Integer)</a:t>
            </a:r>
          </a:p>
          <a:p>
            <a:pPr marL="608990" lvl="1" indent="-304495" algn="l">
              <a:lnSpc>
                <a:spcPts val="3948"/>
              </a:lnSpc>
              <a:buFont typeface="Arial"/>
              <a:buChar char="•"/>
            </a:pPr>
            <a:r>
              <a:rPr lang="en-US" sz="2820" spc="2">
                <a:solidFill>
                  <a:srgbClr val="242D47"/>
                </a:solidFill>
                <a:latin typeface="Poppins"/>
              </a:rPr>
              <a:t>maxWeight: Maximum weight capacity of the cargo ship in kilograms (Integer)</a:t>
            </a:r>
          </a:p>
          <a:p>
            <a:pPr algn="ctr">
              <a:lnSpc>
                <a:spcPts val="3948"/>
              </a:lnSpc>
            </a:pPr>
            <a:endParaRPr lang="en-US" sz="2820" spc="2">
              <a:solidFill>
                <a:srgbClr val="242D47"/>
              </a:solidFill>
              <a:latin typeface="Poppins"/>
            </a:endParaRPr>
          </a:p>
        </p:txBody>
      </p:sp>
      <p:sp>
        <p:nvSpPr>
          <p:cNvPr id="8" name="TextBox 8"/>
          <p:cNvSpPr txBox="1"/>
          <p:nvPr/>
        </p:nvSpPr>
        <p:spPr>
          <a:xfrm>
            <a:off x="9676533" y="4231634"/>
            <a:ext cx="8118174" cy="4967079"/>
          </a:xfrm>
          <a:prstGeom prst="rect">
            <a:avLst/>
          </a:prstGeom>
        </p:spPr>
        <p:txBody>
          <a:bodyPr lIns="0" tIns="0" rIns="0" bIns="0" rtlCol="0" anchor="t">
            <a:spAutoFit/>
          </a:bodyPr>
          <a:lstStyle/>
          <a:p>
            <a:pPr algn="l">
              <a:lnSpc>
                <a:spcPts val="3948"/>
              </a:lnSpc>
            </a:pPr>
            <a:r>
              <a:rPr lang="en-US" sz="2820" spc="2">
                <a:solidFill>
                  <a:srgbClr val="242D47"/>
                </a:solidFill>
                <a:latin typeface="Poppins"/>
              </a:rPr>
              <a:t>Output :</a:t>
            </a:r>
          </a:p>
          <a:p>
            <a:pPr marL="608990" lvl="1" indent="-304495" algn="l">
              <a:lnSpc>
                <a:spcPts val="3948"/>
              </a:lnSpc>
              <a:buFont typeface="Arial"/>
              <a:buChar char="•"/>
            </a:pPr>
            <a:r>
              <a:rPr lang="en-US" sz="2820" spc="2">
                <a:solidFill>
                  <a:srgbClr val="242D47"/>
                </a:solidFill>
                <a:latin typeface="Poppins"/>
              </a:rPr>
              <a:t>totalPriorityValue: The maximum total priority value achievable by loading cargo items onto the ship (Integer)</a:t>
            </a:r>
          </a:p>
          <a:p>
            <a:pPr marL="608990" lvl="1" indent="-304495" algn="l">
              <a:lnSpc>
                <a:spcPts val="3948"/>
              </a:lnSpc>
              <a:buFont typeface="Arial"/>
              <a:buChar char="•"/>
            </a:pPr>
            <a:r>
              <a:rPr lang="en-US" sz="2820" spc="2">
                <a:solidFill>
                  <a:srgbClr val="242D47"/>
                </a:solidFill>
                <a:latin typeface="Poppins"/>
              </a:rPr>
              <a:t>totalWeight: The total weight of the cargo items loaded onto the ship (Integer)</a:t>
            </a:r>
          </a:p>
          <a:p>
            <a:pPr marL="608990" lvl="1" indent="-304495" algn="l">
              <a:lnSpc>
                <a:spcPts val="3948"/>
              </a:lnSpc>
              <a:buFont typeface="Arial"/>
              <a:buChar char="•"/>
            </a:pPr>
            <a:r>
              <a:rPr lang="en-US" sz="2820" spc="2">
                <a:solidFill>
                  <a:srgbClr val="242D47"/>
                </a:solidFill>
                <a:latin typeface="Poppins"/>
              </a:rPr>
              <a:t>itemsChosen: A list of cargo items chosen for loading onto the ship, along with their details (List of CargoItem objects)</a:t>
            </a:r>
          </a:p>
          <a:p>
            <a:pPr algn="ctr">
              <a:lnSpc>
                <a:spcPts val="3948"/>
              </a:lnSpc>
            </a:pPr>
            <a:endParaRPr lang="en-US" sz="2820" spc="2">
              <a:solidFill>
                <a:srgbClr val="242D47"/>
              </a:solidFill>
              <a:latin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p:nvPr/>
        </p:nvGrpSpPr>
        <p:grpSpPr>
          <a:xfrm>
            <a:off x="321276" y="2258045"/>
            <a:ext cx="8730782" cy="7065996"/>
            <a:chOff x="0" y="0"/>
            <a:chExt cx="2463776" cy="1993983"/>
          </a:xfrm>
        </p:grpSpPr>
        <p:sp>
          <p:nvSpPr>
            <p:cNvPr id="3" name="Freeform 3"/>
            <p:cNvSpPr/>
            <p:nvPr/>
          </p:nvSpPr>
          <p:spPr>
            <a:xfrm>
              <a:off x="0" y="0"/>
              <a:ext cx="2463776" cy="1993983"/>
            </a:xfrm>
            <a:custGeom>
              <a:avLst/>
              <a:gdLst/>
              <a:ahLst/>
              <a:cxnLst/>
              <a:rect l="l" t="t" r="r" b="b"/>
              <a:pathLst>
                <a:path w="2463776" h="1993983">
                  <a:moveTo>
                    <a:pt x="0" y="0"/>
                  </a:moveTo>
                  <a:lnTo>
                    <a:pt x="2463776" y="0"/>
                  </a:lnTo>
                  <a:lnTo>
                    <a:pt x="2463776" y="1993983"/>
                  </a:lnTo>
                  <a:lnTo>
                    <a:pt x="0" y="1993983"/>
                  </a:lnTo>
                  <a:close/>
                </a:path>
              </a:pathLst>
            </a:custGeom>
            <a:solidFill>
              <a:srgbClr val="FEF7E4"/>
            </a:solidFill>
            <a:ln w="171450" cap="sq">
              <a:solidFill>
                <a:srgbClr val="BD651D"/>
              </a:solidFill>
              <a:prstDash val="solid"/>
              <a:miter/>
            </a:ln>
          </p:spPr>
          <p:txBody>
            <a:bodyPr/>
            <a:lstStyle/>
            <a:p>
              <a:endParaRPr lang="en-MY"/>
            </a:p>
          </p:txBody>
        </p:sp>
        <p:sp>
          <p:nvSpPr>
            <p:cNvPr id="4" name="TextBox 4"/>
            <p:cNvSpPr txBox="1"/>
            <p:nvPr/>
          </p:nvSpPr>
          <p:spPr>
            <a:xfrm>
              <a:off x="0" y="-57150"/>
              <a:ext cx="2463776" cy="2051133"/>
            </a:xfrm>
            <a:prstGeom prst="rect">
              <a:avLst/>
            </a:prstGeom>
          </p:spPr>
          <p:txBody>
            <a:bodyPr lIns="50800" tIns="50800" rIns="50800" bIns="50800" rtlCol="0" anchor="ctr"/>
            <a:lstStyle/>
            <a:p>
              <a:pPr algn="ctr">
                <a:lnSpc>
                  <a:spcPts val="3219"/>
                </a:lnSpc>
              </a:pPr>
              <a:endParaRPr/>
            </a:p>
          </p:txBody>
        </p:sp>
      </p:grpSp>
      <p:grpSp>
        <p:nvGrpSpPr>
          <p:cNvPr id="5" name="Group 5"/>
          <p:cNvGrpSpPr/>
          <p:nvPr/>
        </p:nvGrpSpPr>
        <p:grpSpPr>
          <a:xfrm>
            <a:off x="1304384" y="240979"/>
            <a:ext cx="14800999" cy="1659419"/>
            <a:chOff x="0" y="0"/>
            <a:chExt cx="3204701" cy="359296"/>
          </a:xfrm>
        </p:grpSpPr>
        <p:sp>
          <p:nvSpPr>
            <p:cNvPr id="6" name="Freeform 6"/>
            <p:cNvSpPr/>
            <p:nvPr/>
          </p:nvSpPr>
          <p:spPr>
            <a:xfrm>
              <a:off x="0" y="0"/>
              <a:ext cx="3204701" cy="359296"/>
            </a:xfrm>
            <a:custGeom>
              <a:avLst/>
              <a:gdLst/>
              <a:ahLst/>
              <a:cxnLst/>
              <a:rect l="l" t="t" r="r" b="b"/>
              <a:pathLst>
                <a:path w="3204701" h="359296">
                  <a:moveTo>
                    <a:pt x="0" y="0"/>
                  </a:moveTo>
                  <a:lnTo>
                    <a:pt x="3001501" y="0"/>
                  </a:lnTo>
                  <a:lnTo>
                    <a:pt x="3204701" y="179648"/>
                  </a:lnTo>
                  <a:lnTo>
                    <a:pt x="3001501" y="359296"/>
                  </a:lnTo>
                  <a:lnTo>
                    <a:pt x="0" y="359296"/>
                  </a:lnTo>
                  <a:lnTo>
                    <a:pt x="203200" y="179648"/>
                  </a:lnTo>
                  <a:lnTo>
                    <a:pt x="0" y="0"/>
                  </a:lnTo>
                  <a:close/>
                </a:path>
              </a:pathLst>
            </a:custGeom>
            <a:solidFill>
              <a:srgbClr val="F5BA53"/>
            </a:solidFill>
          </p:spPr>
          <p:txBody>
            <a:bodyPr/>
            <a:lstStyle/>
            <a:p>
              <a:endParaRPr lang="en-MY"/>
            </a:p>
          </p:txBody>
        </p:sp>
        <p:sp>
          <p:nvSpPr>
            <p:cNvPr id="7" name="TextBox 7"/>
            <p:cNvSpPr txBox="1"/>
            <p:nvPr/>
          </p:nvSpPr>
          <p:spPr>
            <a:xfrm>
              <a:off x="177800" y="-57150"/>
              <a:ext cx="2950701" cy="416446"/>
            </a:xfrm>
            <a:prstGeom prst="rect">
              <a:avLst/>
            </a:prstGeom>
          </p:spPr>
          <p:txBody>
            <a:bodyPr lIns="50800" tIns="50800" rIns="50800" bIns="50800" rtlCol="0" anchor="ctr"/>
            <a:lstStyle/>
            <a:p>
              <a:pPr algn="ctr">
                <a:lnSpc>
                  <a:spcPts val="3219"/>
                </a:lnSpc>
              </a:pPr>
              <a:endParaRPr/>
            </a:p>
          </p:txBody>
        </p:sp>
      </p:grpSp>
      <p:sp>
        <p:nvSpPr>
          <p:cNvPr id="8" name="TextBox 8"/>
          <p:cNvSpPr txBox="1"/>
          <p:nvPr/>
        </p:nvSpPr>
        <p:spPr>
          <a:xfrm>
            <a:off x="447116" y="2863056"/>
            <a:ext cx="8479102" cy="455374"/>
          </a:xfrm>
          <a:prstGeom prst="rect">
            <a:avLst/>
          </a:prstGeom>
        </p:spPr>
        <p:txBody>
          <a:bodyPr lIns="0" tIns="0" rIns="0" bIns="0" rtlCol="0" anchor="t">
            <a:spAutoFit/>
          </a:bodyPr>
          <a:lstStyle/>
          <a:p>
            <a:pPr algn="ctr">
              <a:lnSpc>
                <a:spcPts val="3418"/>
              </a:lnSpc>
            </a:pPr>
            <a:r>
              <a:rPr lang="en-US" sz="3524">
                <a:solidFill>
                  <a:srgbClr val="3B435F"/>
                </a:solidFill>
                <a:latin typeface="Poetsen"/>
              </a:rPr>
              <a:t>BASE CASE INITIALIZATION</a:t>
            </a:r>
          </a:p>
        </p:txBody>
      </p:sp>
      <p:sp>
        <p:nvSpPr>
          <p:cNvPr id="9" name="TextBox 9"/>
          <p:cNvSpPr txBox="1"/>
          <p:nvPr/>
        </p:nvSpPr>
        <p:spPr>
          <a:xfrm>
            <a:off x="699834" y="3282319"/>
            <a:ext cx="7973665" cy="5655490"/>
          </a:xfrm>
          <a:prstGeom prst="rect">
            <a:avLst/>
          </a:prstGeom>
        </p:spPr>
        <p:txBody>
          <a:bodyPr lIns="0" tIns="0" rIns="0" bIns="0" rtlCol="0" anchor="t">
            <a:spAutoFit/>
          </a:bodyPr>
          <a:lstStyle/>
          <a:p>
            <a:pPr marL="715049" lvl="1" indent="-357525" algn="l">
              <a:lnSpc>
                <a:spcPts val="4967"/>
              </a:lnSpc>
              <a:buFont typeface="Arial"/>
              <a:buChar char="•"/>
            </a:pPr>
            <a:r>
              <a:rPr lang="en-US" sz="3311" spc="3">
                <a:solidFill>
                  <a:srgbClr val="242D47"/>
                </a:solidFill>
                <a:latin typeface="Poppins"/>
              </a:rPr>
              <a:t>The DP table (dp) is initialized with </a:t>
            </a:r>
            <a:r>
              <a:rPr lang="en-US" sz="3311" spc="3">
                <a:solidFill>
                  <a:srgbClr val="242D47"/>
                </a:solidFill>
                <a:latin typeface="Poppins Bold"/>
              </a:rPr>
              <a:t>zeros</a:t>
            </a:r>
            <a:r>
              <a:rPr lang="en-US" sz="3311" spc="3">
                <a:solidFill>
                  <a:srgbClr val="242D47"/>
                </a:solidFill>
                <a:latin typeface="Poppins"/>
              </a:rPr>
              <a:t>.</a:t>
            </a:r>
          </a:p>
          <a:p>
            <a:pPr marL="715049" lvl="1" indent="-357525" algn="l">
              <a:lnSpc>
                <a:spcPts val="4967"/>
              </a:lnSpc>
              <a:buFont typeface="Arial"/>
              <a:buChar char="•"/>
            </a:pPr>
            <a:r>
              <a:rPr lang="en-US" sz="3311" spc="3">
                <a:solidFill>
                  <a:srgbClr val="242D47"/>
                </a:solidFill>
                <a:latin typeface="Poppins"/>
              </a:rPr>
              <a:t>This means if there are no items or the weight capacity is zero, the maximum achievable priority value is zero.</a:t>
            </a:r>
          </a:p>
          <a:p>
            <a:pPr marL="715049" lvl="1" indent="-357525" algn="l">
              <a:lnSpc>
                <a:spcPts val="4967"/>
              </a:lnSpc>
              <a:buFont typeface="Arial"/>
              <a:buChar char="•"/>
            </a:pPr>
            <a:r>
              <a:rPr lang="en-US" sz="3311" spc="3">
                <a:solidFill>
                  <a:srgbClr val="242D47"/>
                </a:solidFill>
                <a:latin typeface="Poppins"/>
              </a:rPr>
              <a:t>This initialization is correct as without any items or capacity, no value can be accumulated.</a:t>
            </a:r>
          </a:p>
        </p:txBody>
      </p:sp>
      <p:sp>
        <p:nvSpPr>
          <p:cNvPr id="10" name="TextBox 10"/>
          <p:cNvSpPr txBox="1"/>
          <p:nvPr/>
        </p:nvSpPr>
        <p:spPr>
          <a:xfrm>
            <a:off x="2713224" y="435250"/>
            <a:ext cx="12487167" cy="1303474"/>
          </a:xfrm>
          <a:prstGeom prst="rect">
            <a:avLst/>
          </a:prstGeom>
        </p:spPr>
        <p:txBody>
          <a:bodyPr lIns="0" tIns="0" rIns="0" bIns="0" rtlCol="0" anchor="t">
            <a:spAutoFit/>
          </a:bodyPr>
          <a:lstStyle/>
          <a:p>
            <a:pPr algn="ctr">
              <a:lnSpc>
                <a:spcPts val="5012"/>
              </a:lnSpc>
            </a:pPr>
            <a:r>
              <a:rPr lang="en-US" sz="5167">
                <a:solidFill>
                  <a:srgbClr val="3B435F"/>
                </a:solidFill>
                <a:latin typeface="Poetsen"/>
              </a:rPr>
              <a:t>Analysis of Algorithm Correctness and Time Complexity </a:t>
            </a:r>
          </a:p>
        </p:txBody>
      </p:sp>
      <p:grpSp>
        <p:nvGrpSpPr>
          <p:cNvPr id="11" name="Group 11"/>
          <p:cNvGrpSpPr/>
          <p:nvPr/>
        </p:nvGrpSpPr>
        <p:grpSpPr>
          <a:xfrm>
            <a:off x="9359547" y="2258045"/>
            <a:ext cx="8621714" cy="7065996"/>
            <a:chOff x="0" y="0"/>
            <a:chExt cx="2432997" cy="1993983"/>
          </a:xfrm>
        </p:grpSpPr>
        <p:sp>
          <p:nvSpPr>
            <p:cNvPr id="12" name="Freeform 12"/>
            <p:cNvSpPr/>
            <p:nvPr/>
          </p:nvSpPr>
          <p:spPr>
            <a:xfrm>
              <a:off x="0" y="0"/>
              <a:ext cx="2432997" cy="1993983"/>
            </a:xfrm>
            <a:custGeom>
              <a:avLst/>
              <a:gdLst/>
              <a:ahLst/>
              <a:cxnLst/>
              <a:rect l="l" t="t" r="r" b="b"/>
              <a:pathLst>
                <a:path w="2432997" h="1993983">
                  <a:moveTo>
                    <a:pt x="0" y="0"/>
                  </a:moveTo>
                  <a:lnTo>
                    <a:pt x="2432997" y="0"/>
                  </a:lnTo>
                  <a:lnTo>
                    <a:pt x="2432997" y="1993983"/>
                  </a:lnTo>
                  <a:lnTo>
                    <a:pt x="0" y="1993983"/>
                  </a:lnTo>
                  <a:close/>
                </a:path>
              </a:pathLst>
            </a:custGeom>
            <a:solidFill>
              <a:srgbClr val="FEF7E4"/>
            </a:solidFill>
            <a:ln w="171450" cap="sq">
              <a:solidFill>
                <a:srgbClr val="BD651D"/>
              </a:solidFill>
              <a:prstDash val="solid"/>
              <a:miter/>
            </a:ln>
          </p:spPr>
          <p:txBody>
            <a:bodyPr/>
            <a:lstStyle/>
            <a:p>
              <a:endParaRPr lang="en-MY"/>
            </a:p>
          </p:txBody>
        </p:sp>
        <p:sp>
          <p:nvSpPr>
            <p:cNvPr id="13" name="TextBox 13"/>
            <p:cNvSpPr txBox="1"/>
            <p:nvPr/>
          </p:nvSpPr>
          <p:spPr>
            <a:xfrm>
              <a:off x="0" y="-57150"/>
              <a:ext cx="2432997" cy="2051133"/>
            </a:xfrm>
            <a:prstGeom prst="rect">
              <a:avLst/>
            </a:prstGeom>
          </p:spPr>
          <p:txBody>
            <a:bodyPr lIns="50800" tIns="50800" rIns="50800" bIns="50800" rtlCol="0" anchor="ctr"/>
            <a:lstStyle/>
            <a:p>
              <a:pPr algn="ctr">
                <a:lnSpc>
                  <a:spcPts val="3219"/>
                </a:lnSpc>
              </a:pPr>
              <a:endParaRPr/>
            </a:p>
          </p:txBody>
        </p:sp>
      </p:grpSp>
      <p:sp>
        <p:nvSpPr>
          <p:cNvPr id="14" name="TextBox 14"/>
          <p:cNvSpPr txBox="1"/>
          <p:nvPr/>
        </p:nvSpPr>
        <p:spPr>
          <a:xfrm>
            <a:off x="9359547" y="2863056"/>
            <a:ext cx="8479102" cy="455374"/>
          </a:xfrm>
          <a:prstGeom prst="rect">
            <a:avLst/>
          </a:prstGeom>
        </p:spPr>
        <p:txBody>
          <a:bodyPr lIns="0" tIns="0" rIns="0" bIns="0" rtlCol="0" anchor="t">
            <a:spAutoFit/>
          </a:bodyPr>
          <a:lstStyle/>
          <a:p>
            <a:pPr algn="ctr">
              <a:lnSpc>
                <a:spcPts val="3418"/>
              </a:lnSpc>
            </a:pPr>
            <a:r>
              <a:rPr lang="en-US" sz="3524">
                <a:solidFill>
                  <a:srgbClr val="3B435F"/>
                </a:solidFill>
                <a:latin typeface="Poetsen"/>
              </a:rPr>
              <a:t>FINAL SOLUTION CONSTRUCTION</a:t>
            </a:r>
          </a:p>
        </p:txBody>
      </p:sp>
      <p:sp>
        <p:nvSpPr>
          <p:cNvPr id="15" name="TextBox 15"/>
          <p:cNvSpPr txBox="1"/>
          <p:nvPr/>
        </p:nvSpPr>
        <p:spPr>
          <a:xfrm>
            <a:off x="9683571" y="3282319"/>
            <a:ext cx="7973665" cy="5026840"/>
          </a:xfrm>
          <a:prstGeom prst="rect">
            <a:avLst/>
          </a:prstGeom>
        </p:spPr>
        <p:txBody>
          <a:bodyPr lIns="0" tIns="0" rIns="0" bIns="0" rtlCol="0" anchor="t">
            <a:spAutoFit/>
          </a:bodyPr>
          <a:lstStyle/>
          <a:p>
            <a:pPr marL="715049" lvl="1" indent="-357525" algn="l">
              <a:lnSpc>
                <a:spcPts val="4967"/>
              </a:lnSpc>
              <a:buFont typeface="Arial"/>
              <a:buChar char="•"/>
            </a:pPr>
            <a:r>
              <a:rPr lang="en-US" sz="3311" spc="3">
                <a:solidFill>
                  <a:srgbClr val="242D47"/>
                </a:solidFill>
                <a:latin typeface="Poppins"/>
              </a:rPr>
              <a:t>After filling DP table, trace back to find included items.</a:t>
            </a:r>
          </a:p>
          <a:p>
            <a:pPr marL="715049" lvl="1" indent="-357525" algn="l">
              <a:lnSpc>
                <a:spcPts val="4967"/>
              </a:lnSpc>
              <a:buFont typeface="Arial"/>
              <a:buChar char="•"/>
            </a:pPr>
            <a:r>
              <a:rPr lang="en-US" sz="3311" spc="3">
                <a:solidFill>
                  <a:srgbClr val="242D47"/>
                </a:solidFill>
                <a:latin typeface="Poppins"/>
              </a:rPr>
              <a:t>If </a:t>
            </a:r>
            <a:r>
              <a:rPr lang="en-US" sz="3311" spc="3">
                <a:solidFill>
                  <a:srgbClr val="242D47"/>
                </a:solidFill>
                <a:latin typeface="Poppins Bold Italics"/>
              </a:rPr>
              <a:t>dp[i][w] != dp[i−1][w]</a:t>
            </a:r>
            <a:r>
              <a:rPr lang="en-US" sz="3311" spc="3">
                <a:solidFill>
                  <a:srgbClr val="242D47"/>
                </a:solidFill>
                <a:latin typeface="Poppins"/>
              </a:rPr>
              <a:t>, item </a:t>
            </a:r>
            <a:r>
              <a:rPr lang="en-US" sz="3311" spc="3">
                <a:solidFill>
                  <a:srgbClr val="242D47"/>
                </a:solidFill>
                <a:latin typeface="Poppins Bold Italics"/>
              </a:rPr>
              <a:t>i</a:t>
            </a:r>
            <a:r>
              <a:rPr lang="en-US" sz="3311" spc="3">
                <a:solidFill>
                  <a:srgbClr val="242D47"/>
                </a:solidFill>
                <a:latin typeface="Poppins"/>
              </a:rPr>
              <a:t> is included.</a:t>
            </a:r>
          </a:p>
          <a:p>
            <a:pPr marL="715049" lvl="1" indent="-357525" algn="l">
              <a:lnSpc>
                <a:spcPts val="4967"/>
              </a:lnSpc>
              <a:buFont typeface="Arial"/>
              <a:buChar char="•"/>
            </a:pPr>
            <a:r>
              <a:rPr lang="en-US" sz="3311" spc="3">
                <a:solidFill>
                  <a:srgbClr val="242D47"/>
                </a:solidFill>
                <a:latin typeface="Poppins"/>
              </a:rPr>
              <a:t>Ensures maximum priority value without exceeding weight capacity.</a:t>
            </a:r>
          </a:p>
          <a:p>
            <a:pPr algn="l">
              <a:lnSpc>
                <a:spcPts val="4967"/>
              </a:lnSpc>
            </a:pPr>
            <a:endParaRPr lang="en-US" sz="3311" spc="3">
              <a:solidFill>
                <a:srgbClr val="242D47"/>
              </a:solidFill>
              <a:latin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p:nvPr/>
        </p:nvGrpSpPr>
        <p:grpSpPr>
          <a:xfrm>
            <a:off x="238125" y="240979"/>
            <a:ext cx="14800999" cy="1659419"/>
            <a:chOff x="0" y="0"/>
            <a:chExt cx="3204701" cy="359296"/>
          </a:xfrm>
        </p:grpSpPr>
        <p:sp>
          <p:nvSpPr>
            <p:cNvPr id="3" name="Freeform 3"/>
            <p:cNvSpPr/>
            <p:nvPr/>
          </p:nvSpPr>
          <p:spPr>
            <a:xfrm>
              <a:off x="0" y="0"/>
              <a:ext cx="3204701" cy="359296"/>
            </a:xfrm>
            <a:custGeom>
              <a:avLst/>
              <a:gdLst/>
              <a:ahLst/>
              <a:cxnLst/>
              <a:rect l="l" t="t" r="r" b="b"/>
              <a:pathLst>
                <a:path w="3204701" h="359296">
                  <a:moveTo>
                    <a:pt x="0" y="0"/>
                  </a:moveTo>
                  <a:lnTo>
                    <a:pt x="3001501" y="0"/>
                  </a:lnTo>
                  <a:lnTo>
                    <a:pt x="3204701" y="179648"/>
                  </a:lnTo>
                  <a:lnTo>
                    <a:pt x="3001501" y="359296"/>
                  </a:lnTo>
                  <a:lnTo>
                    <a:pt x="0" y="359296"/>
                  </a:lnTo>
                  <a:lnTo>
                    <a:pt x="203200" y="179648"/>
                  </a:lnTo>
                  <a:lnTo>
                    <a:pt x="0" y="0"/>
                  </a:lnTo>
                  <a:close/>
                </a:path>
              </a:pathLst>
            </a:custGeom>
            <a:solidFill>
              <a:srgbClr val="F5BA53"/>
            </a:solidFill>
          </p:spPr>
          <p:txBody>
            <a:bodyPr/>
            <a:lstStyle/>
            <a:p>
              <a:endParaRPr lang="en-MY"/>
            </a:p>
          </p:txBody>
        </p:sp>
        <p:sp>
          <p:nvSpPr>
            <p:cNvPr id="4" name="TextBox 4"/>
            <p:cNvSpPr txBox="1"/>
            <p:nvPr/>
          </p:nvSpPr>
          <p:spPr>
            <a:xfrm>
              <a:off x="177800" y="-57150"/>
              <a:ext cx="2950701" cy="416446"/>
            </a:xfrm>
            <a:prstGeom prst="rect">
              <a:avLst/>
            </a:prstGeom>
          </p:spPr>
          <p:txBody>
            <a:bodyPr lIns="50800" tIns="50800" rIns="50800" bIns="50800" rtlCol="0" anchor="ctr"/>
            <a:lstStyle/>
            <a:p>
              <a:pPr algn="ctr">
                <a:lnSpc>
                  <a:spcPts val="3219"/>
                </a:lnSpc>
              </a:pPr>
              <a:endParaRPr/>
            </a:p>
          </p:txBody>
        </p:sp>
      </p:grpSp>
      <p:sp>
        <p:nvSpPr>
          <p:cNvPr id="5" name="TextBox 5"/>
          <p:cNvSpPr txBox="1"/>
          <p:nvPr/>
        </p:nvSpPr>
        <p:spPr>
          <a:xfrm>
            <a:off x="1028700" y="408347"/>
            <a:ext cx="12487167" cy="1303474"/>
          </a:xfrm>
          <a:prstGeom prst="rect">
            <a:avLst/>
          </a:prstGeom>
        </p:spPr>
        <p:txBody>
          <a:bodyPr lIns="0" tIns="0" rIns="0" bIns="0" rtlCol="0" anchor="t">
            <a:spAutoFit/>
          </a:bodyPr>
          <a:lstStyle/>
          <a:p>
            <a:pPr algn="ctr">
              <a:lnSpc>
                <a:spcPts val="5012"/>
              </a:lnSpc>
            </a:pPr>
            <a:r>
              <a:rPr lang="en-US" sz="5167">
                <a:solidFill>
                  <a:srgbClr val="3B435F"/>
                </a:solidFill>
                <a:latin typeface="Poetsen"/>
              </a:rPr>
              <a:t>Analysis of Algorithm Correctness and Time Complexity </a:t>
            </a:r>
          </a:p>
        </p:txBody>
      </p:sp>
      <p:grpSp>
        <p:nvGrpSpPr>
          <p:cNvPr id="6" name="Group 6"/>
          <p:cNvGrpSpPr/>
          <p:nvPr/>
        </p:nvGrpSpPr>
        <p:grpSpPr>
          <a:xfrm rot="-10800000">
            <a:off x="11136904" y="2039644"/>
            <a:ext cx="8777069" cy="1076086"/>
            <a:chOff x="0" y="0"/>
            <a:chExt cx="3083387" cy="378029"/>
          </a:xfrm>
        </p:grpSpPr>
        <p:sp>
          <p:nvSpPr>
            <p:cNvPr id="7" name="Freeform 7"/>
            <p:cNvSpPr/>
            <p:nvPr/>
          </p:nvSpPr>
          <p:spPr>
            <a:xfrm>
              <a:off x="0" y="0"/>
              <a:ext cx="3083387" cy="378029"/>
            </a:xfrm>
            <a:custGeom>
              <a:avLst/>
              <a:gdLst/>
              <a:ahLst/>
              <a:cxnLst/>
              <a:rect l="l" t="t" r="r" b="b"/>
              <a:pathLst>
                <a:path w="3083387" h="378029">
                  <a:moveTo>
                    <a:pt x="0" y="0"/>
                  </a:moveTo>
                  <a:lnTo>
                    <a:pt x="2880187" y="0"/>
                  </a:lnTo>
                  <a:lnTo>
                    <a:pt x="3083387" y="189015"/>
                  </a:lnTo>
                  <a:lnTo>
                    <a:pt x="2880187" y="378029"/>
                  </a:lnTo>
                  <a:lnTo>
                    <a:pt x="0" y="378029"/>
                  </a:lnTo>
                  <a:lnTo>
                    <a:pt x="203200" y="189015"/>
                  </a:lnTo>
                  <a:lnTo>
                    <a:pt x="0" y="0"/>
                  </a:lnTo>
                  <a:close/>
                </a:path>
              </a:pathLst>
            </a:custGeom>
            <a:solidFill>
              <a:srgbClr val="F5BA53"/>
            </a:solidFill>
          </p:spPr>
          <p:txBody>
            <a:bodyPr/>
            <a:lstStyle/>
            <a:p>
              <a:endParaRPr lang="en-MY"/>
            </a:p>
          </p:txBody>
        </p:sp>
        <p:sp>
          <p:nvSpPr>
            <p:cNvPr id="8" name="TextBox 8"/>
            <p:cNvSpPr txBox="1"/>
            <p:nvPr/>
          </p:nvSpPr>
          <p:spPr>
            <a:xfrm>
              <a:off x="177800" y="-57150"/>
              <a:ext cx="2829387" cy="435179"/>
            </a:xfrm>
            <a:prstGeom prst="rect">
              <a:avLst/>
            </a:prstGeom>
          </p:spPr>
          <p:txBody>
            <a:bodyPr lIns="50800" tIns="50800" rIns="50800" bIns="50800" rtlCol="0" anchor="ctr"/>
            <a:lstStyle/>
            <a:p>
              <a:pPr algn="ctr">
                <a:lnSpc>
                  <a:spcPts val="3219"/>
                </a:lnSpc>
              </a:pPr>
              <a:endParaRPr/>
            </a:p>
          </p:txBody>
        </p:sp>
      </p:grpSp>
      <p:sp>
        <p:nvSpPr>
          <p:cNvPr id="9" name="TextBox 9"/>
          <p:cNvSpPr txBox="1"/>
          <p:nvPr/>
        </p:nvSpPr>
        <p:spPr>
          <a:xfrm>
            <a:off x="11136904" y="2317015"/>
            <a:ext cx="7347321" cy="626119"/>
          </a:xfrm>
          <a:prstGeom prst="rect">
            <a:avLst/>
          </a:prstGeom>
        </p:spPr>
        <p:txBody>
          <a:bodyPr lIns="0" tIns="0" rIns="0" bIns="0" rtlCol="0" anchor="t">
            <a:spAutoFit/>
          </a:bodyPr>
          <a:lstStyle/>
          <a:p>
            <a:pPr algn="ctr">
              <a:lnSpc>
                <a:spcPts val="4660"/>
              </a:lnSpc>
            </a:pPr>
            <a:r>
              <a:rPr lang="en-US" sz="4804">
                <a:solidFill>
                  <a:srgbClr val="3B435F"/>
                </a:solidFill>
                <a:latin typeface="Poetsen"/>
              </a:rPr>
              <a:t>Recursive Relation</a:t>
            </a:r>
          </a:p>
        </p:txBody>
      </p:sp>
      <p:sp>
        <p:nvSpPr>
          <p:cNvPr id="10" name="TextBox 10"/>
          <p:cNvSpPr txBox="1"/>
          <p:nvPr/>
        </p:nvSpPr>
        <p:spPr>
          <a:xfrm>
            <a:off x="566652" y="4669017"/>
            <a:ext cx="18474699" cy="5821218"/>
          </a:xfrm>
          <a:prstGeom prst="rect">
            <a:avLst/>
          </a:prstGeom>
        </p:spPr>
        <p:txBody>
          <a:bodyPr lIns="0" tIns="0" rIns="0" bIns="0" rtlCol="0" anchor="t">
            <a:spAutoFit/>
          </a:bodyPr>
          <a:lstStyle/>
          <a:p>
            <a:pPr algn="l">
              <a:lnSpc>
                <a:spcPts val="4645"/>
              </a:lnSpc>
            </a:pPr>
            <a:r>
              <a:rPr lang="en-US" sz="3318">
                <a:solidFill>
                  <a:srgbClr val="3B435F"/>
                </a:solidFill>
                <a:latin typeface="Poppins"/>
              </a:rPr>
              <a:t>For each item </a:t>
            </a:r>
            <a:r>
              <a:rPr lang="en-US" sz="3318">
                <a:solidFill>
                  <a:srgbClr val="3B435F"/>
                </a:solidFill>
                <a:latin typeface="Poppins Bold Italics"/>
              </a:rPr>
              <a:t>i</a:t>
            </a:r>
            <a:r>
              <a:rPr lang="en-US" sz="3318">
                <a:solidFill>
                  <a:srgbClr val="3B435F"/>
                </a:solidFill>
                <a:latin typeface="Poppins Bold"/>
              </a:rPr>
              <a:t> </a:t>
            </a:r>
            <a:r>
              <a:rPr lang="en-US" sz="3318">
                <a:solidFill>
                  <a:srgbClr val="3B435F"/>
                </a:solidFill>
                <a:latin typeface="Poppins"/>
              </a:rPr>
              <a:t>and weight </a:t>
            </a:r>
            <a:r>
              <a:rPr lang="en-US" sz="3318">
                <a:solidFill>
                  <a:srgbClr val="3B435F"/>
                </a:solidFill>
                <a:latin typeface="Poppins Bold Italics"/>
              </a:rPr>
              <a:t>w</a:t>
            </a:r>
            <a:r>
              <a:rPr lang="en-US" sz="3318">
                <a:solidFill>
                  <a:srgbClr val="3B435F"/>
                </a:solidFill>
                <a:latin typeface="Poppins"/>
              </a:rPr>
              <a:t>:</a:t>
            </a:r>
          </a:p>
          <a:p>
            <a:pPr algn="l">
              <a:lnSpc>
                <a:spcPts val="4645"/>
              </a:lnSpc>
            </a:pPr>
            <a:endParaRPr lang="en-US" sz="3318">
              <a:solidFill>
                <a:srgbClr val="3B435F"/>
              </a:solidFill>
              <a:latin typeface="Poppins"/>
            </a:endParaRPr>
          </a:p>
          <a:p>
            <a:pPr marL="716400" lvl="1" indent="-358200" algn="l">
              <a:lnSpc>
                <a:spcPts val="4645"/>
              </a:lnSpc>
              <a:buFont typeface="Arial"/>
              <a:buChar char="•"/>
            </a:pPr>
            <a:r>
              <a:rPr lang="en-US" sz="3318">
                <a:solidFill>
                  <a:srgbClr val="3B435F"/>
                </a:solidFill>
                <a:latin typeface="Poppins"/>
              </a:rPr>
              <a:t>If </a:t>
            </a:r>
            <a:r>
              <a:rPr lang="en-US" sz="3318">
                <a:solidFill>
                  <a:srgbClr val="3B435F"/>
                </a:solidFill>
                <a:latin typeface="Poppins Bold"/>
              </a:rPr>
              <a:t>item's weight ≤ </a:t>
            </a:r>
            <a:r>
              <a:rPr lang="en-US" sz="3318">
                <a:solidFill>
                  <a:srgbClr val="3B435F"/>
                </a:solidFill>
                <a:latin typeface="Poppins Bold Italics"/>
              </a:rPr>
              <a:t>w</a:t>
            </a:r>
            <a:r>
              <a:rPr lang="en-US" sz="3318">
                <a:solidFill>
                  <a:srgbClr val="3B435F"/>
                </a:solidFill>
                <a:latin typeface="Poppins"/>
              </a:rPr>
              <a:t>:</a:t>
            </a:r>
          </a:p>
          <a:p>
            <a:pPr marL="1432800" lvl="2" indent="-477600" algn="l">
              <a:lnSpc>
                <a:spcPts val="4645"/>
              </a:lnSpc>
              <a:buFont typeface="Arial"/>
              <a:buChar char="⚬"/>
            </a:pPr>
            <a:r>
              <a:rPr lang="en-US" sz="3318">
                <a:solidFill>
                  <a:srgbClr val="3B435F"/>
                </a:solidFill>
                <a:latin typeface="Poppins Bold Italics"/>
              </a:rPr>
              <a:t>dp[i][w] = max(dp[i−1][w], dp[i−1][w−item.weight] + item.priorityValue)</a:t>
            </a:r>
          </a:p>
          <a:p>
            <a:pPr marL="716400" lvl="1" indent="-358200" algn="l">
              <a:lnSpc>
                <a:spcPts val="4645"/>
              </a:lnSpc>
              <a:buFont typeface="Arial"/>
              <a:buChar char="•"/>
            </a:pPr>
            <a:r>
              <a:rPr lang="en-US" sz="3318">
                <a:solidFill>
                  <a:srgbClr val="3B435F"/>
                </a:solidFill>
                <a:latin typeface="Poppins"/>
              </a:rPr>
              <a:t>If </a:t>
            </a:r>
            <a:r>
              <a:rPr lang="en-US" sz="3318">
                <a:solidFill>
                  <a:srgbClr val="3B435F"/>
                </a:solidFill>
                <a:latin typeface="Poppins Bold"/>
              </a:rPr>
              <a:t>item's weight &gt; w</a:t>
            </a:r>
            <a:r>
              <a:rPr lang="en-US" sz="3318">
                <a:solidFill>
                  <a:srgbClr val="3B435F"/>
                </a:solidFill>
                <a:latin typeface="Poppins"/>
              </a:rPr>
              <a:t>:</a:t>
            </a:r>
          </a:p>
          <a:p>
            <a:pPr marL="1432800" lvl="2" indent="-477600" algn="l">
              <a:lnSpc>
                <a:spcPts val="4645"/>
              </a:lnSpc>
              <a:buFont typeface="Arial"/>
              <a:buChar char="⚬"/>
            </a:pPr>
            <a:r>
              <a:rPr lang="en-US" sz="3318">
                <a:solidFill>
                  <a:srgbClr val="3B435F"/>
                </a:solidFill>
                <a:latin typeface="Poppins Bold Italics"/>
              </a:rPr>
              <a:t>dp[i][w] = dp[i−1][w]</a:t>
            </a:r>
          </a:p>
          <a:p>
            <a:pPr algn="l">
              <a:lnSpc>
                <a:spcPts val="4645"/>
              </a:lnSpc>
            </a:pPr>
            <a:endParaRPr lang="en-US" sz="3318">
              <a:solidFill>
                <a:srgbClr val="3B435F"/>
              </a:solidFill>
              <a:latin typeface="Poppins Bold Italics"/>
            </a:endParaRPr>
          </a:p>
          <a:p>
            <a:pPr marL="716400" lvl="1" indent="-358200" algn="l">
              <a:lnSpc>
                <a:spcPts val="4645"/>
              </a:lnSpc>
              <a:buFont typeface="Arial"/>
              <a:buChar char="•"/>
            </a:pPr>
            <a:r>
              <a:rPr lang="en-US" sz="3318">
                <a:solidFill>
                  <a:srgbClr val="3B435F"/>
                </a:solidFill>
                <a:latin typeface="Poppins Semi-Bold"/>
              </a:rPr>
              <a:t>This ensures that the DP table stores the maximum priority value for each subproblem.</a:t>
            </a:r>
          </a:p>
          <a:p>
            <a:pPr algn="l">
              <a:lnSpc>
                <a:spcPts val="4645"/>
              </a:lnSpc>
            </a:pPr>
            <a:endParaRPr lang="en-US" sz="3318">
              <a:solidFill>
                <a:srgbClr val="3B435F"/>
              </a:solidFill>
              <a:latin typeface="Poppins Semi-Bold"/>
            </a:endParaRPr>
          </a:p>
        </p:txBody>
      </p:sp>
      <p:sp>
        <p:nvSpPr>
          <p:cNvPr id="11" name="TextBox 11"/>
          <p:cNvSpPr txBox="1"/>
          <p:nvPr/>
        </p:nvSpPr>
        <p:spPr>
          <a:xfrm>
            <a:off x="238125" y="3334805"/>
            <a:ext cx="17021175" cy="1754370"/>
          </a:xfrm>
          <a:prstGeom prst="rect">
            <a:avLst/>
          </a:prstGeom>
        </p:spPr>
        <p:txBody>
          <a:bodyPr lIns="0" tIns="0" rIns="0" bIns="0" rtlCol="0" anchor="t">
            <a:spAutoFit/>
          </a:bodyPr>
          <a:lstStyle/>
          <a:p>
            <a:pPr marL="713618" lvl="1" indent="-356809" algn="l">
              <a:lnSpc>
                <a:spcPts val="4627"/>
              </a:lnSpc>
              <a:buFont typeface="Arial"/>
              <a:buChar char="•"/>
            </a:pPr>
            <a:r>
              <a:rPr lang="en-US" sz="3305">
                <a:solidFill>
                  <a:srgbClr val="3B435F"/>
                </a:solidFill>
                <a:latin typeface="Poppins Semi-Bold"/>
              </a:rPr>
              <a:t>The algorithm correctly implements the recurrence relation for the 0/1 Knapsack Problem.</a:t>
            </a:r>
          </a:p>
          <a:p>
            <a:pPr algn="l">
              <a:lnSpc>
                <a:spcPts val="4627"/>
              </a:lnSpc>
            </a:pPr>
            <a:endParaRPr lang="en-US" sz="3305">
              <a:solidFill>
                <a:srgbClr val="3B435F"/>
              </a:solidFill>
              <a:latin typeface="Poppins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1997252" y="241260"/>
            <a:ext cx="8498115" cy="1276165"/>
            <a:chOff x="0" y="0"/>
            <a:chExt cx="2706259" cy="406400"/>
          </a:xfrm>
        </p:grpSpPr>
        <p:sp>
          <p:nvSpPr>
            <p:cNvPr id="3" name="Freeform 3"/>
            <p:cNvSpPr/>
            <p:nvPr/>
          </p:nvSpPr>
          <p:spPr>
            <a:xfrm>
              <a:off x="0" y="0"/>
              <a:ext cx="2706259" cy="406400"/>
            </a:xfrm>
            <a:custGeom>
              <a:avLst/>
              <a:gdLst/>
              <a:ahLst/>
              <a:cxnLst/>
              <a:rect l="l" t="t" r="r" b="b"/>
              <a:pathLst>
                <a:path w="2706259" h="406400">
                  <a:moveTo>
                    <a:pt x="0" y="0"/>
                  </a:moveTo>
                  <a:lnTo>
                    <a:pt x="2503059" y="0"/>
                  </a:lnTo>
                  <a:lnTo>
                    <a:pt x="2706259" y="203200"/>
                  </a:lnTo>
                  <a:lnTo>
                    <a:pt x="2503059" y="406400"/>
                  </a:lnTo>
                  <a:lnTo>
                    <a:pt x="0" y="406400"/>
                  </a:lnTo>
                  <a:lnTo>
                    <a:pt x="203200" y="203200"/>
                  </a:lnTo>
                  <a:lnTo>
                    <a:pt x="0" y="0"/>
                  </a:lnTo>
                  <a:close/>
                </a:path>
              </a:pathLst>
            </a:custGeom>
            <a:solidFill>
              <a:srgbClr val="F5BA53"/>
            </a:solidFill>
          </p:spPr>
          <p:txBody>
            <a:bodyPr/>
            <a:lstStyle/>
            <a:p>
              <a:endParaRPr lang="en-MY"/>
            </a:p>
          </p:txBody>
        </p:sp>
        <p:sp>
          <p:nvSpPr>
            <p:cNvPr id="4" name="TextBox 4"/>
            <p:cNvSpPr txBox="1"/>
            <p:nvPr/>
          </p:nvSpPr>
          <p:spPr>
            <a:xfrm>
              <a:off x="177800" y="-57150"/>
              <a:ext cx="2452259" cy="463550"/>
            </a:xfrm>
            <a:prstGeom prst="rect">
              <a:avLst/>
            </a:prstGeom>
          </p:spPr>
          <p:txBody>
            <a:bodyPr lIns="50800" tIns="50800" rIns="50800" bIns="50800" rtlCol="0" anchor="ctr"/>
            <a:lstStyle/>
            <a:p>
              <a:pPr algn="ctr">
                <a:lnSpc>
                  <a:spcPts val="3219"/>
                </a:lnSpc>
              </a:pPr>
              <a:endParaRPr/>
            </a:p>
          </p:txBody>
        </p:sp>
      </p:grpSp>
      <p:sp>
        <p:nvSpPr>
          <p:cNvPr id="5" name="TextBox 5"/>
          <p:cNvSpPr txBox="1"/>
          <p:nvPr/>
        </p:nvSpPr>
        <p:spPr>
          <a:xfrm>
            <a:off x="11728109" y="609228"/>
            <a:ext cx="6436066" cy="635479"/>
          </a:xfrm>
          <a:prstGeom prst="rect">
            <a:avLst/>
          </a:prstGeom>
        </p:spPr>
        <p:txBody>
          <a:bodyPr lIns="0" tIns="0" rIns="0" bIns="0" rtlCol="0" anchor="t">
            <a:spAutoFit/>
          </a:bodyPr>
          <a:lstStyle/>
          <a:p>
            <a:pPr algn="ctr">
              <a:lnSpc>
                <a:spcPts val="4655"/>
              </a:lnSpc>
            </a:pPr>
            <a:r>
              <a:rPr lang="en-US" sz="4799">
                <a:solidFill>
                  <a:srgbClr val="3B435F"/>
                </a:solidFill>
                <a:latin typeface="Poetsen"/>
              </a:rPr>
              <a:t>Time Complexity</a:t>
            </a:r>
          </a:p>
        </p:txBody>
      </p:sp>
      <p:sp>
        <p:nvSpPr>
          <p:cNvPr id="6" name="TextBox 6"/>
          <p:cNvSpPr txBox="1"/>
          <p:nvPr/>
        </p:nvSpPr>
        <p:spPr>
          <a:xfrm>
            <a:off x="643954" y="1371972"/>
            <a:ext cx="17000093" cy="8939319"/>
          </a:xfrm>
          <a:prstGeom prst="rect">
            <a:avLst/>
          </a:prstGeom>
        </p:spPr>
        <p:txBody>
          <a:bodyPr lIns="0" tIns="0" rIns="0" bIns="0" rtlCol="0" anchor="t">
            <a:spAutoFit/>
          </a:bodyPr>
          <a:lstStyle/>
          <a:p>
            <a:pPr marL="728062" lvl="1" indent="-364031" algn="l">
              <a:lnSpc>
                <a:spcPts val="5058"/>
              </a:lnSpc>
              <a:buAutoNum type="arabicPeriod"/>
            </a:pPr>
            <a:r>
              <a:rPr lang="en-US" sz="3372" u="sng" spc="3">
                <a:solidFill>
                  <a:srgbClr val="242D47"/>
                </a:solidFill>
                <a:latin typeface="Poppins Bold"/>
              </a:rPr>
              <a:t>Initialization</a:t>
            </a:r>
          </a:p>
          <a:p>
            <a:pPr marL="1456124" lvl="2" indent="-485375" algn="l">
              <a:lnSpc>
                <a:spcPts val="5058"/>
              </a:lnSpc>
              <a:buFont typeface="Arial"/>
              <a:buChar char="⚬"/>
            </a:pPr>
            <a:r>
              <a:rPr lang="en-US" sz="3372" spc="3">
                <a:solidFill>
                  <a:srgbClr val="242D47"/>
                </a:solidFill>
                <a:latin typeface="Poppins"/>
              </a:rPr>
              <a:t>Initializing the DP table dp with dimensions </a:t>
            </a:r>
            <a:r>
              <a:rPr lang="en-US" sz="3372" spc="3">
                <a:solidFill>
                  <a:srgbClr val="242D47"/>
                </a:solidFill>
                <a:latin typeface="Poppins Bold Italics"/>
              </a:rPr>
              <a:t>(n+1) x (maxWeight+1)</a:t>
            </a:r>
            <a:r>
              <a:rPr lang="en-US" sz="3372" spc="3">
                <a:solidFill>
                  <a:srgbClr val="242D47"/>
                </a:solidFill>
                <a:latin typeface="Poppins"/>
              </a:rPr>
              <a:t> takes </a:t>
            </a:r>
            <a:r>
              <a:rPr lang="en-US" sz="3372" spc="3">
                <a:solidFill>
                  <a:srgbClr val="242D47"/>
                </a:solidFill>
                <a:latin typeface="Poppins Bold Italics"/>
                <a:ea typeface="Poppins Bold Italics"/>
              </a:rPr>
              <a:t>O(n×W)</a:t>
            </a:r>
            <a:r>
              <a:rPr lang="en-US" sz="3372" spc="3">
                <a:solidFill>
                  <a:srgbClr val="242D47"/>
                </a:solidFill>
                <a:latin typeface="Poppins"/>
              </a:rPr>
              <a:t> time.</a:t>
            </a:r>
          </a:p>
          <a:p>
            <a:pPr marL="1456124" lvl="2" indent="-485375" algn="l">
              <a:lnSpc>
                <a:spcPts val="5058"/>
              </a:lnSpc>
              <a:buFont typeface="Arial"/>
              <a:buChar char="⚬"/>
            </a:pPr>
            <a:r>
              <a:rPr lang="en-US" sz="3372" spc="3">
                <a:solidFill>
                  <a:srgbClr val="242D47"/>
                </a:solidFill>
                <a:latin typeface="Poppins"/>
              </a:rPr>
              <a:t>Each cell in the DP table is set to zero initially.</a:t>
            </a:r>
          </a:p>
          <a:p>
            <a:pPr marL="728062" lvl="1" indent="-364031" algn="l">
              <a:lnSpc>
                <a:spcPts val="5058"/>
              </a:lnSpc>
              <a:buAutoNum type="arabicPeriod"/>
            </a:pPr>
            <a:r>
              <a:rPr lang="en-US" sz="3372" u="sng" spc="3">
                <a:solidFill>
                  <a:srgbClr val="242D47"/>
                </a:solidFill>
                <a:latin typeface="Poppins Bold"/>
              </a:rPr>
              <a:t>Filling DP Table</a:t>
            </a:r>
          </a:p>
          <a:p>
            <a:pPr marL="1456124" lvl="2" indent="-485375" algn="l">
              <a:lnSpc>
                <a:spcPts val="5058"/>
              </a:lnSpc>
              <a:buFont typeface="Arial"/>
              <a:buChar char="⚬"/>
            </a:pPr>
            <a:r>
              <a:rPr lang="en-US" sz="3372" spc="3">
                <a:solidFill>
                  <a:srgbClr val="242D47"/>
                </a:solidFill>
                <a:latin typeface="Poppins"/>
              </a:rPr>
              <a:t>The DP table is filled by iterating over each item and each possible weight capacity.</a:t>
            </a:r>
          </a:p>
          <a:p>
            <a:pPr marL="1456124" lvl="2" indent="-485375" algn="l">
              <a:lnSpc>
                <a:spcPts val="5058"/>
              </a:lnSpc>
              <a:buFont typeface="Arial"/>
              <a:buChar char="⚬"/>
            </a:pPr>
            <a:r>
              <a:rPr lang="en-US" sz="3372" spc="3">
                <a:solidFill>
                  <a:srgbClr val="242D47"/>
                </a:solidFill>
                <a:latin typeface="Poppins"/>
              </a:rPr>
              <a:t>For each item </a:t>
            </a:r>
            <a:r>
              <a:rPr lang="en-US" sz="3372" spc="3">
                <a:solidFill>
                  <a:srgbClr val="242D47"/>
                </a:solidFill>
                <a:latin typeface="Poppins Bold Italics"/>
              </a:rPr>
              <a:t>i</a:t>
            </a:r>
            <a:r>
              <a:rPr lang="en-US" sz="3372" spc="3">
                <a:solidFill>
                  <a:srgbClr val="242D47"/>
                </a:solidFill>
                <a:latin typeface="Poppins"/>
              </a:rPr>
              <a:t> and capacity </a:t>
            </a:r>
            <a:r>
              <a:rPr lang="en-US" sz="3372" spc="3">
                <a:solidFill>
                  <a:srgbClr val="242D47"/>
                </a:solidFill>
                <a:latin typeface="Poppins Bold Italics"/>
              </a:rPr>
              <a:t>w</a:t>
            </a:r>
            <a:r>
              <a:rPr lang="en-US" sz="3372" spc="3">
                <a:solidFill>
                  <a:srgbClr val="242D47"/>
                </a:solidFill>
                <a:latin typeface="Poppins"/>
              </a:rPr>
              <a:t>, constant time work is done to update the DP table.</a:t>
            </a:r>
          </a:p>
          <a:p>
            <a:pPr marL="1456124" lvl="2" indent="-485375" algn="l">
              <a:lnSpc>
                <a:spcPts val="5058"/>
              </a:lnSpc>
              <a:buFont typeface="Arial"/>
              <a:buChar char="⚬"/>
            </a:pPr>
            <a:r>
              <a:rPr lang="en-US" sz="3372" spc="3">
                <a:solidFill>
                  <a:srgbClr val="242D47"/>
                </a:solidFill>
                <a:latin typeface="Poppins"/>
              </a:rPr>
              <a:t>This filling process involves </a:t>
            </a:r>
            <a:r>
              <a:rPr lang="en-US" sz="3372" spc="3">
                <a:solidFill>
                  <a:srgbClr val="242D47"/>
                </a:solidFill>
                <a:latin typeface="Poppins Bold Italics"/>
                <a:ea typeface="Poppins Bold Italics"/>
              </a:rPr>
              <a:t>O(n×W)</a:t>
            </a:r>
            <a:r>
              <a:rPr lang="en-US" sz="3372" spc="3">
                <a:solidFill>
                  <a:srgbClr val="242D47"/>
                </a:solidFill>
                <a:latin typeface="Poppins"/>
              </a:rPr>
              <a:t> time.</a:t>
            </a:r>
          </a:p>
          <a:p>
            <a:pPr marL="728062" lvl="1" indent="-364031" algn="l">
              <a:lnSpc>
                <a:spcPts val="5058"/>
              </a:lnSpc>
              <a:buAutoNum type="arabicPeriod"/>
            </a:pPr>
            <a:r>
              <a:rPr lang="en-US" sz="3372" u="sng" spc="3">
                <a:solidFill>
                  <a:srgbClr val="242D47"/>
                </a:solidFill>
                <a:latin typeface="Poppins Bold"/>
              </a:rPr>
              <a:t>Reconstruction of Solution</a:t>
            </a:r>
          </a:p>
          <a:p>
            <a:pPr marL="1456124" lvl="2" indent="-485375" algn="l">
              <a:lnSpc>
                <a:spcPts val="5058"/>
              </a:lnSpc>
              <a:buFont typeface="Arial"/>
              <a:buChar char="⚬"/>
            </a:pPr>
            <a:r>
              <a:rPr lang="en-US" sz="3372" spc="3">
                <a:solidFill>
                  <a:srgbClr val="242D47"/>
                </a:solidFill>
                <a:latin typeface="Poppins"/>
              </a:rPr>
              <a:t>After filling the DP table, the algorithm traces back through the table.</a:t>
            </a:r>
          </a:p>
          <a:p>
            <a:pPr marL="1456124" lvl="2" indent="-485375" algn="l">
              <a:lnSpc>
                <a:spcPts val="5058"/>
              </a:lnSpc>
              <a:buFont typeface="Arial"/>
              <a:buChar char="⚬"/>
            </a:pPr>
            <a:r>
              <a:rPr lang="en-US" sz="3372" spc="3">
                <a:solidFill>
                  <a:srgbClr val="242D47"/>
                </a:solidFill>
                <a:latin typeface="Poppins"/>
              </a:rPr>
              <a:t>This involves a single pass through the items, taking </a:t>
            </a:r>
            <a:r>
              <a:rPr lang="en-US" sz="3372" spc="3">
                <a:solidFill>
                  <a:srgbClr val="242D47"/>
                </a:solidFill>
                <a:latin typeface="Poppins Bold Italics"/>
              </a:rPr>
              <a:t>O(n)</a:t>
            </a:r>
            <a:r>
              <a:rPr lang="en-US" sz="3372" spc="3">
                <a:solidFill>
                  <a:srgbClr val="242D47"/>
                </a:solidFill>
                <a:latin typeface="Poppins"/>
              </a:rPr>
              <a:t> time.</a:t>
            </a:r>
          </a:p>
          <a:p>
            <a:pPr algn="l">
              <a:lnSpc>
                <a:spcPts val="5058"/>
              </a:lnSpc>
            </a:pPr>
            <a:endParaRPr lang="en-US" sz="3372" spc="3">
              <a:solidFill>
                <a:srgbClr val="242D47"/>
              </a:solidFill>
              <a:latin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p:nvPr/>
        </p:nvGrpSpPr>
        <p:grpSpPr>
          <a:xfrm>
            <a:off x="6849498" y="3575941"/>
            <a:ext cx="5197396" cy="2542732"/>
            <a:chOff x="0" y="0"/>
            <a:chExt cx="1466675" cy="717544"/>
          </a:xfrm>
        </p:grpSpPr>
        <p:sp>
          <p:nvSpPr>
            <p:cNvPr id="3" name="Freeform 3"/>
            <p:cNvSpPr/>
            <p:nvPr/>
          </p:nvSpPr>
          <p:spPr>
            <a:xfrm>
              <a:off x="0" y="0"/>
              <a:ext cx="1466675" cy="717544"/>
            </a:xfrm>
            <a:custGeom>
              <a:avLst/>
              <a:gdLst/>
              <a:ahLst/>
              <a:cxnLst/>
              <a:rect l="l" t="t" r="r" b="b"/>
              <a:pathLst>
                <a:path w="1466675" h="717544">
                  <a:moveTo>
                    <a:pt x="0" y="0"/>
                  </a:moveTo>
                  <a:lnTo>
                    <a:pt x="1466675" y="0"/>
                  </a:lnTo>
                  <a:lnTo>
                    <a:pt x="1466675" y="717544"/>
                  </a:lnTo>
                  <a:lnTo>
                    <a:pt x="0" y="717544"/>
                  </a:lnTo>
                  <a:close/>
                </a:path>
              </a:pathLst>
            </a:custGeom>
            <a:solidFill>
              <a:srgbClr val="FEF7E4"/>
            </a:solidFill>
            <a:ln w="171450" cap="sq">
              <a:solidFill>
                <a:srgbClr val="BD651D"/>
              </a:solidFill>
              <a:prstDash val="solid"/>
              <a:miter/>
            </a:ln>
          </p:spPr>
          <p:txBody>
            <a:bodyPr/>
            <a:lstStyle/>
            <a:p>
              <a:endParaRPr lang="en-MY"/>
            </a:p>
          </p:txBody>
        </p:sp>
        <p:sp>
          <p:nvSpPr>
            <p:cNvPr id="4" name="TextBox 4"/>
            <p:cNvSpPr txBox="1"/>
            <p:nvPr/>
          </p:nvSpPr>
          <p:spPr>
            <a:xfrm>
              <a:off x="0" y="-57150"/>
              <a:ext cx="1466675" cy="774694"/>
            </a:xfrm>
            <a:prstGeom prst="rect">
              <a:avLst/>
            </a:prstGeom>
          </p:spPr>
          <p:txBody>
            <a:bodyPr lIns="50800" tIns="50800" rIns="50800" bIns="50800" rtlCol="0" anchor="ctr"/>
            <a:lstStyle/>
            <a:p>
              <a:pPr algn="ctr">
                <a:lnSpc>
                  <a:spcPts val="3219"/>
                </a:lnSpc>
              </a:pPr>
              <a:endParaRPr/>
            </a:p>
          </p:txBody>
        </p:sp>
      </p:grpSp>
      <p:grpSp>
        <p:nvGrpSpPr>
          <p:cNvPr id="5" name="Group 5"/>
          <p:cNvGrpSpPr/>
          <p:nvPr/>
        </p:nvGrpSpPr>
        <p:grpSpPr>
          <a:xfrm>
            <a:off x="909152" y="3575941"/>
            <a:ext cx="5197396" cy="2542732"/>
            <a:chOff x="0" y="0"/>
            <a:chExt cx="1466675" cy="717544"/>
          </a:xfrm>
        </p:grpSpPr>
        <p:sp>
          <p:nvSpPr>
            <p:cNvPr id="6" name="Freeform 6"/>
            <p:cNvSpPr/>
            <p:nvPr/>
          </p:nvSpPr>
          <p:spPr>
            <a:xfrm>
              <a:off x="0" y="0"/>
              <a:ext cx="1466675" cy="717544"/>
            </a:xfrm>
            <a:custGeom>
              <a:avLst/>
              <a:gdLst/>
              <a:ahLst/>
              <a:cxnLst/>
              <a:rect l="l" t="t" r="r" b="b"/>
              <a:pathLst>
                <a:path w="1466675" h="717544">
                  <a:moveTo>
                    <a:pt x="0" y="0"/>
                  </a:moveTo>
                  <a:lnTo>
                    <a:pt x="1466675" y="0"/>
                  </a:lnTo>
                  <a:lnTo>
                    <a:pt x="1466675" y="717544"/>
                  </a:lnTo>
                  <a:lnTo>
                    <a:pt x="0" y="717544"/>
                  </a:lnTo>
                  <a:close/>
                </a:path>
              </a:pathLst>
            </a:custGeom>
            <a:solidFill>
              <a:srgbClr val="FEF7E4"/>
            </a:solidFill>
            <a:ln w="171450" cap="sq">
              <a:solidFill>
                <a:srgbClr val="BD651D"/>
              </a:solidFill>
              <a:prstDash val="solid"/>
              <a:miter/>
            </a:ln>
          </p:spPr>
          <p:txBody>
            <a:bodyPr/>
            <a:lstStyle/>
            <a:p>
              <a:endParaRPr lang="en-MY"/>
            </a:p>
          </p:txBody>
        </p:sp>
        <p:sp>
          <p:nvSpPr>
            <p:cNvPr id="7" name="TextBox 7"/>
            <p:cNvSpPr txBox="1"/>
            <p:nvPr/>
          </p:nvSpPr>
          <p:spPr>
            <a:xfrm>
              <a:off x="0" y="-57150"/>
              <a:ext cx="1466675" cy="774694"/>
            </a:xfrm>
            <a:prstGeom prst="rect">
              <a:avLst/>
            </a:prstGeom>
          </p:spPr>
          <p:txBody>
            <a:bodyPr lIns="50800" tIns="50800" rIns="50800" bIns="50800" rtlCol="0" anchor="ctr"/>
            <a:lstStyle/>
            <a:p>
              <a:pPr algn="ctr">
                <a:lnSpc>
                  <a:spcPts val="3219"/>
                </a:lnSpc>
              </a:pPr>
              <a:endParaRPr/>
            </a:p>
          </p:txBody>
        </p:sp>
      </p:grpSp>
      <p:grpSp>
        <p:nvGrpSpPr>
          <p:cNvPr id="8" name="Group 8"/>
          <p:cNvGrpSpPr/>
          <p:nvPr/>
        </p:nvGrpSpPr>
        <p:grpSpPr>
          <a:xfrm>
            <a:off x="12789844" y="3575941"/>
            <a:ext cx="5197396" cy="2542732"/>
            <a:chOff x="0" y="0"/>
            <a:chExt cx="1466675" cy="717544"/>
          </a:xfrm>
        </p:grpSpPr>
        <p:sp>
          <p:nvSpPr>
            <p:cNvPr id="9" name="Freeform 9"/>
            <p:cNvSpPr/>
            <p:nvPr/>
          </p:nvSpPr>
          <p:spPr>
            <a:xfrm>
              <a:off x="0" y="0"/>
              <a:ext cx="1466675" cy="717544"/>
            </a:xfrm>
            <a:custGeom>
              <a:avLst/>
              <a:gdLst/>
              <a:ahLst/>
              <a:cxnLst/>
              <a:rect l="l" t="t" r="r" b="b"/>
              <a:pathLst>
                <a:path w="1466675" h="717544">
                  <a:moveTo>
                    <a:pt x="0" y="0"/>
                  </a:moveTo>
                  <a:lnTo>
                    <a:pt x="1466675" y="0"/>
                  </a:lnTo>
                  <a:lnTo>
                    <a:pt x="1466675" y="717544"/>
                  </a:lnTo>
                  <a:lnTo>
                    <a:pt x="0" y="717544"/>
                  </a:lnTo>
                  <a:close/>
                </a:path>
              </a:pathLst>
            </a:custGeom>
            <a:solidFill>
              <a:srgbClr val="FEF7E4"/>
            </a:solidFill>
            <a:ln w="171450" cap="sq">
              <a:solidFill>
                <a:srgbClr val="BD651D"/>
              </a:solidFill>
              <a:prstDash val="solid"/>
              <a:miter/>
            </a:ln>
          </p:spPr>
          <p:txBody>
            <a:bodyPr/>
            <a:lstStyle/>
            <a:p>
              <a:endParaRPr lang="en-MY"/>
            </a:p>
          </p:txBody>
        </p:sp>
        <p:sp>
          <p:nvSpPr>
            <p:cNvPr id="10" name="TextBox 10"/>
            <p:cNvSpPr txBox="1"/>
            <p:nvPr/>
          </p:nvSpPr>
          <p:spPr>
            <a:xfrm>
              <a:off x="0" y="-57150"/>
              <a:ext cx="1466675" cy="774694"/>
            </a:xfrm>
            <a:prstGeom prst="rect">
              <a:avLst/>
            </a:prstGeom>
          </p:spPr>
          <p:txBody>
            <a:bodyPr lIns="50800" tIns="50800" rIns="50800" bIns="50800" rtlCol="0" anchor="ctr"/>
            <a:lstStyle/>
            <a:p>
              <a:pPr algn="ctr">
                <a:lnSpc>
                  <a:spcPts val="3219"/>
                </a:lnSpc>
              </a:pPr>
              <a:endParaRPr/>
            </a:p>
          </p:txBody>
        </p:sp>
      </p:grpSp>
      <p:sp>
        <p:nvSpPr>
          <p:cNvPr id="11" name="TextBox 11"/>
          <p:cNvSpPr txBox="1"/>
          <p:nvPr/>
        </p:nvSpPr>
        <p:spPr>
          <a:xfrm>
            <a:off x="1144707" y="4078530"/>
            <a:ext cx="4726286" cy="455374"/>
          </a:xfrm>
          <a:prstGeom prst="rect">
            <a:avLst/>
          </a:prstGeom>
        </p:spPr>
        <p:txBody>
          <a:bodyPr lIns="0" tIns="0" rIns="0" bIns="0" rtlCol="0" anchor="t">
            <a:spAutoFit/>
          </a:bodyPr>
          <a:lstStyle/>
          <a:p>
            <a:pPr algn="ctr">
              <a:lnSpc>
                <a:spcPts val="3418"/>
              </a:lnSpc>
            </a:pPr>
            <a:r>
              <a:rPr lang="en-US" sz="3524">
                <a:solidFill>
                  <a:srgbClr val="3B435F"/>
                </a:solidFill>
                <a:latin typeface="Poetsen"/>
              </a:rPr>
              <a:t>INITIALIZATION</a:t>
            </a:r>
          </a:p>
        </p:txBody>
      </p:sp>
      <p:sp>
        <p:nvSpPr>
          <p:cNvPr id="12" name="TextBox 12"/>
          <p:cNvSpPr txBox="1"/>
          <p:nvPr/>
        </p:nvSpPr>
        <p:spPr>
          <a:xfrm>
            <a:off x="7027277" y="4241396"/>
            <a:ext cx="4841837" cy="455319"/>
          </a:xfrm>
          <a:prstGeom prst="rect">
            <a:avLst/>
          </a:prstGeom>
        </p:spPr>
        <p:txBody>
          <a:bodyPr lIns="0" tIns="0" rIns="0" bIns="0" rtlCol="0" anchor="t">
            <a:spAutoFit/>
          </a:bodyPr>
          <a:lstStyle/>
          <a:p>
            <a:pPr algn="ctr">
              <a:lnSpc>
                <a:spcPts val="3416"/>
              </a:lnSpc>
            </a:pPr>
            <a:r>
              <a:rPr lang="en-US" sz="3522">
                <a:solidFill>
                  <a:srgbClr val="3B435F"/>
                </a:solidFill>
                <a:latin typeface="Poetsen"/>
              </a:rPr>
              <a:t>FILLING THE DP TABLE</a:t>
            </a:r>
          </a:p>
        </p:txBody>
      </p:sp>
      <p:sp>
        <p:nvSpPr>
          <p:cNvPr id="13" name="TextBox 13"/>
          <p:cNvSpPr txBox="1"/>
          <p:nvPr/>
        </p:nvSpPr>
        <p:spPr>
          <a:xfrm>
            <a:off x="13027969" y="4164306"/>
            <a:ext cx="4734376" cy="883944"/>
          </a:xfrm>
          <a:prstGeom prst="rect">
            <a:avLst/>
          </a:prstGeom>
        </p:spPr>
        <p:txBody>
          <a:bodyPr lIns="0" tIns="0" rIns="0" bIns="0" rtlCol="0" anchor="t">
            <a:spAutoFit/>
          </a:bodyPr>
          <a:lstStyle/>
          <a:p>
            <a:pPr algn="ctr">
              <a:lnSpc>
                <a:spcPts val="3416"/>
              </a:lnSpc>
            </a:pPr>
            <a:r>
              <a:rPr lang="en-US" sz="3522">
                <a:solidFill>
                  <a:srgbClr val="3B435F"/>
                </a:solidFill>
                <a:latin typeface="Poetsen"/>
              </a:rPr>
              <a:t>RECONSTRUCTING THE SOLUTION</a:t>
            </a:r>
          </a:p>
        </p:txBody>
      </p:sp>
      <p:sp>
        <p:nvSpPr>
          <p:cNvPr id="14" name="TextBox 14"/>
          <p:cNvSpPr txBox="1"/>
          <p:nvPr/>
        </p:nvSpPr>
        <p:spPr>
          <a:xfrm>
            <a:off x="1028700" y="2006722"/>
            <a:ext cx="14721988" cy="1026294"/>
          </a:xfrm>
          <a:prstGeom prst="rect">
            <a:avLst/>
          </a:prstGeom>
        </p:spPr>
        <p:txBody>
          <a:bodyPr lIns="0" tIns="0" rIns="0" bIns="0" rtlCol="0" anchor="t">
            <a:spAutoFit/>
          </a:bodyPr>
          <a:lstStyle/>
          <a:p>
            <a:pPr algn="l">
              <a:lnSpc>
                <a:spcPts val="4050"/>
              </a:lnSpc>
            </a:pPr>
            <a:r>
              <a:rPr lang="en-US" sz="2700" spc="2">
                <a:solidFill>
                  <a:srgbClr val="242D47"/>
                </a:solidFill>
                <a:latin typeface="Poppins Bold"/>
              </a:rPr>
              <a:t>The time complexity is analyzed based on three main phases:</a:t>
            </a:r>
          </a:p>
          <a:p>
            <a:pPr algn="l">
              <a:lnSpc>
                <a:spcPts val="4050"/>
              </a:lnSpc>
            </a:pPr>
            <a:r>
              <a:rPr lang="en-US" sz="2700" spc="2">
                <a:solidFill>
                  <a:srgbClr val="242D47"/>
                </a:solidFill>
                <a:latin typeface="Poppins Bold"/>
              </a:rPr>
              <a:t>initialization, filling the DP table, and reconstructing the solution.</a:t>
            </a:r>
          </a:p>
        </p:txBody>
      </p:sp>
      <p:grpSp>
        <p:nvGrpSpPr>
          <p:cNvPr id="15" name="Group 15"/>
          <p:cNvGrpSpPr/>
          <p:nvPr/>
        </p:nvGrpSpPr>
        <p:grpSpPr>
          <a:xfrm>
            <a:off x="-771386" y="9352616"/>
            <a:ext cx="19762111" cy="1691886"/>
            <a:chOff x="0" y="0"/>
            <a:chExt cx="26349481" cy="2255849"/>
          </a:xfrm>
        </p:grpSpPr>
        <p:sp>
          <p:nvSpPr>
            <p:cNvPr id="16" name="Freeform 16"/>
            <p:cNvSpPr/>
            <p:nvPr/>
          </p:nvSpPr>
          <p:spPr>
            <a:xfrm>
              <a:off x="0" y="0"/>
              <a:ext cx="13245854" cy="2255849"/>
            </a:xfrm>
            <a:custGeom>
              <a:avLst/>
              <a:gdLst/>
              <a:ahLst/>
              <a:cxnLst/>
              <a:rect l="l" t="t" r="r" b="b"/>
              <a:pathLst>
                <a:path w="13245854" h="2255849">
                  <a:moveTo>
                    <a:pt x="0" y="0"/>
                  </a:moveTo>
                  <a:lnTo>
                    <a:pt x="13245854" y="0"/>
                  </a:lnTo>
                  <a:lnTo>
                    <a:pt x="13245854" y="2255849"/>
                  </a:lnTo>
                  <a:lnTo>
                    <a:pt x="0" y="22558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MY"/>
            </a:p>
          </p:txBody>
        </p:sp>
        <p:sp>
          <p:nvSpPr>
            <p:cNvPr id="17" name="Freeform 17"/>
            <p:cNvSpPr/>
            <p:nvPr/>
          </p:nvSpPr>
          <p:spPr>
            <a:xfrm>
              <a:off x="13103626" y="0"/>
              <a:ext cx="13245854" cy="2255849"/>
            </a:xfrm>
            <a:custGeom>
              <a:avLst/>
              <a:gdLst/>
              <a:ahLst/>
              <a:cxnLst/>
              <a:rect l="l" t="t" r="r" b="b"/>
              <a:pathLst>
                <a:path w="13245854" h="2255849">
                  <a:moveTo>
                    <a:pt x="0" y="0"/>
                  </a:moveTo>
                  <a:lnTo>
                    <a:pt x="13245855" y="0"/>
                  </a:lnTo>
                  <a:lnTo>
                    <a:pt x="13245855" y="2255849"/>
                  </a:lnTo>
                  <a:lnTo>
                    <a:pt x="0" y="22558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MY"/>
            </a:p>
          </p:txBody>
        </p:sp>
      </p:grpSp>
      <p:grpSp>
        <p:nvGrpSpPr>
          <p:cNvPr id="18" name="Group 18"/>
          <p:cNvGrpSpPr/>
          <p:nvPr/>
        </p:nvGrpSpPr>
        <p:grpSpPr>
          <a:xfrm>
            <a:off x="1304384" y="240979"/>
            <a:ext cx="14800999" cy="1659419"/>
            <a:chOff x="0" y="0"/>
            <a:chExt cx="3204701" cy="359296"/>
          </a:xfrm>
        </p:grpSpPr>
        <p:sp>
          <p:nvSpPr>
            <p:cNvPr id="19" name="Freeform 19"/>
            <p:cNvSpPr/>
            <p:nvPr/>
          </p:nvSpPr>
          <p:spPr>
            <a:xfrm>
              <a:off x="0" y="0"/>
              <a:ext cx="3204701" cy="359296"/>
            </a:xfrm>
            <a:custGeom>
              <a:avLst/>
              <a:gdLst/>
              <a:ahLst/>
              <a:cxnLst/>
              <a:rect l="l" t="t" r="r" b="b"/>
              <a:pathLst>
                <a:path w="3204701" h="359296">
                  <a:moveTo>
                    <a:pt x="0" y="0"/>
                  </a:moveTo>
                  <a:lnTo>
                    <a:pt x="3001501" y="0"/>
                  </a:lnTo>
                  <a:lnTo>
                    <a:pt x="3204701" y="179648"/>
                  </a:lnTo>
                  <a:lnTo>
                    <a:pt x="3001501" y="359296"/>
                  </a:lnTo>
                  <a:lnTo>
                    <a:pt x="0" y="359296"/>
                  </a:lnTo>
                  <a:lnTo>
                    <a:pt x="203200" y="179648"/>
                  </a:lnTo>
                  <a:lnTo>
                    <a:pt x="0" y="0"/>
                  </a:lnTo>
                  <a:close/>
                </a:path>
              </a:pathLst>
            </a:custGeom>
            <a:solidFill>
              <a:srgbClr val="F5BA53"/>
            </a:solidFill>
          </p:spPr>
          <p:txBody>
            <a:bodyPr/>
            <a:lstStyle/>
            <a:p>
              <a:endParaRPr lang="en-MY"/>
            </a:p>
          </p:txBody>
        </p:sp>
        <p:sp>
          <p:nvSpPr>
            <p:cNvPr id="20" name="TextBox 20"/>
            <p:cNvSpPr txBox="1"/>
            <p:nvPr/>
          </p:nvSpPr>
          <p:spPr>
            <a:xfrm>
              <a:off x="177800" y="-57150"/>
              <a:ext cx="2950701" cy="416446"/>
            </a:xfrm>
            <a:prstGeom prst="rect">
              <a:avLst/>
            </a:prstGeom>
          </p:spPr>
          <p:txBody>
            <a:bodyPr lIns="50800" tIns="50800" rIns="50800" bIns="50800" rtlCol="0" anchor="ctr"/>
            <a:lstStyle/>
            <a:p>
              <a:pPr algn="ctr">
                <a:lnSpc>
                  <a:spcPts val="3219"/>
                </a:lnSpc>
              </a:pPr>
              <a:endParaRPr/>
            </a:p>
          </p:txBody>
        </p:sp>
      </p:grpSp>
      <p:sp>
        <p:nvSpPr>
          <p:cNvPr id="21" name="TextBox 21"/>
          <p:cNvSpPr txBox="1"/>
          <p:nvPr/>
        </p:nvSpPr>
        <p:spPr>
          <a:xfrm>
            <a:off x="2900417" y="366359"/>
            <a:ext cx="12487167" cy="1303474"/>
          </a:xfrm>
          <a:prstGeom prst="rect">
            <a:avLst/>
          </a:prstGeom>
        </p:spPr>
        <p:txBody>
          <a:bodyPr lIns="0" tIns="0" rIns="0" bIns="0" rtlCol="0" anchor="t">
            <a:spAutoFit/>
          </a:bodyPr>
          <a:lstStyle/>
          <a:p>
            <a:pPr algn="ctr">
              <a:lnSpc>
                <a:spcPts val="5012"/>
              </a:lnSpc>
            </a:pPr>
            <a:r>
              <a:rPr lang="en-US" sz="5167">
                <a:solidFill>
                  <a:srgbClr val="3B435F"/>
                </a:solidFill>
                <a:latin typeface="Poetsen"/>
              </a:rPr>
              <a:t>Analysis of Algorithm Correctness and Time Complexity </a:t>
            </a:r>
          </a:p>
        </p:txBody>
      </p:sp>
      <p:sp>
        <p:nvSpPr>
          <p:cNvPr id="22" name="TextBox 22"/>
          <p:cNvSpPr txBox="1"/>
          <p:nvPr/>
        </p:nvSpPr>
        <p:spPr>
          <a:xfrm>
            <a:off x="909152" y="4740909"/>
            <a:ext cx="5197396" cy="573406"/>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Poetsen"/>
                <a:ea typeface="Poetsen"/>
              </a:rPr>
              <a:t>O(N×W)</a:t>
            </a:r>
          </a:p>
        </p:txBody>
      </p:sp>
      <p:sp>
        <p:nvSpPr>
          <p:cNvPr id="23" name="TextBox 23"/>
          <p:cNvSpPr txBox="1"/>
          <p:nvPr/>
        </p:nvSpPr>
        <p:spPr>
          <a:xfrm>
            <a:off x="6839973" y="5002149"/>
            <a:ext cx="5197396" cy="573406"/>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Poetsen"/>
                <a:ea typeface="Poetsen"/>
              </a:rPr>
              <a:t>O(N×W)</a:t>
            </a:r>
          </a:p>
        </p:txBody>
      </p:sp>
      <p:sp>
        <p:nvSpPr>
          <p:cNvPr id="24" name="TextBox 24"/>
          <p:cNvSpPr txBox="1"/>
          <p:nvPr/>
        </p:nvSpPr>
        <p:spPr>
          <a:xfrm>
            <a:off x="12780319" y="5067300"/>
            <a:ext cx="5197396" cy="573406"/>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Poetsen"/>
              </a:rPr>
              <a:t>O(N)</a:t>
            </a:r>
          </a:p>
        </p:txBody>
      </p:sp>
      <p:grpSp>
        <p:nvGrpSpPr>
          <p:cNvPr id="25" name="Group 25"/>
          <p:cNvGrpSpPr/>
          <p:nvPr/>
        </p:nvGrpSpPr>
        <p:grpSpPr>
          <a:xfrm>
            <a:off x="3507850" y="6280598"/>
            <a:ext cx="11077292" cy="2977702"/>
            <a:chOff x="0" y="0"/>
            <a:chExt cx="3125947" cy="840290"/>
          </a:xfrm>
        </p:grpSpPr>
        <p:sp>
          <p:nvSpPr>
            <p:cNvPr id="26" name="Freeform 26"/>
            <p:cNvSpPr/>
            <p:nvPr/>
          </p:nvSpPr>
          <p:spPr>
            <a:xfrm>
              <a:off x="0" y="0"/>
              <a:ext cx="3125947" cy="840290"/>
            </a:xfrm>
            <a:custGeom>
              <a:avLst/>
              <a:gdLst/>
              <a:ahLst/>
              <a:cxnLst/>
              <a:rect l="l" t="t" r="r" b="b"/>
              <a:pathLst>
                <a:path w="3125947" h="840290">
                  <a:moveTo>
                    <a:pt x="0" y="0"/>
                  </a:moveTo>
                  <a:lnTo>
                    <a:pt x="3125947" y="0"/>
                  </a:lnTo>
                  <a:lnTo>
                    <a:pt x="3125947" y="840290"/>
                  </a:lnTo>
                  <a:lnTo>
                    <a:pt x="0" y="840290"/>
                  </a:lnTo>
                  <a:close/>
                </a:path>
              </a:pathLst>
            </a:custGeom>
            <a:solidFill>
              <a:srgbClr val="FEF7E4"/>
            </a:solidFill>
            <a:ln w="171450" cap="sq">
              <a:solidFill>
                <a:srgbClr val="BD651D"/>
              </a:solidFill>
              <a:prstDash val="solid"/>
              <a:miter/>
            </a:ln>
          </p:spPr>
          <p:txBody>
            <a:bodyPr/>
            <a:lstStyle/>
            <a:p>
              <a:endParaRPr lang="en-MY"/>
            </a:p>
          </p:txBody>
        </p:sp>
        <p:sp>
          <p:nvSpPr>
            <p:cNvPr id="27" name="TextBox 27"/>
            <p:cNvSpPr txBox="1"/>
            <p:nvPr/>
          </p:nvSpPr>
          <p:spPr>
            <a:xfrm>
              <a:off x="0" y="-57150"/>
              <a:ext cx="3125947" cy="897440"/>
            </a:xfrm>
            <a:prstGeom prst="rect">
              <a:avLst/>
            </a:prstGeom>
          </p:spPr>
          <p:txBody>
            <a:bodyPr lIns="50800" tIns="50800" rIns="50800" bIns="50800" rtlCol="0" anchor="ctr"/>
            <a:lstStyle/>
            <a:p>
              <a:pPr algn="ctr">
                <a:lnSpc>
                  <a:spcPts val="3219"/>
                </a:lnSpc>
              </a:pPr>
              <a:endParaRPr/>
            </a:p>
          </p:txBody>
        </p:sp>
      </p:grpSp>
      <p:sp>
        <p:nvSpPr>
          <p:cNvPr id="28" name="TextBox 28"/>
          <p:cNvSpPr txBox="1"/>
          <p:nvPr/>
        </p:nvSpPr>
        <p:spPr>
          <a:xfrm>
            <a:off x="4600184" y="6737798"/>
            <a:ext cx="9087631" cy="455319"/>
          </a:xfrm>
          <a:prstGeom prst="rect">
            <a:avLst/>
          </a:prstGeom>
        </p:spPr>
        <p:txBody>
          <a:bodyPr lIns="0" tIns="0" rIns="0" bIns="0" rtlCol="0" anchor="t">
            <a:spAutoFit/>
          </a:bodyPr>
          <a:lstStyle/>
          <a:p>
            <a:pPr algn="ctr">
              <a:lnSpc>
                <a:spcPts val="3416"/>
              </a:lnSpc>
            </a:pPr>
            <a:r>
              <a:rPr lang="en-US" sz="3522">
                <a:solidFill>
                  <a:srgbClr val="3B435F"/>
                </a:solidFill>
                <a:latin typeface="Poetsen"/>
              </a:rPr>
              <a:t>OVERALL TIME COMPLEXITY</a:t>
            </a:r>
          </a:p>
        </p:txBody>
      </p:sp>
      <p:sp>
        <p:nvSpPr>
          <p:cNvPr id="29" name="TextBox 29"/>
          <p:cNvSpPr txBox="1"/>
          <p:nvPr/>
        </p:nvSpPr>
        <p:spPr>
          <a:xfrm>
            <a:off x="3643721" y="7444646"/>
            <a:ext cx="10931897" cy="573406"/>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Poetsen"/>
                <a:ea typeface="Poetsen"/>
              </a:rPr>
              <a:t>O(N×W)  +  O(N×W)  +  O(N)  =  O(2N×W+N)</a:t>
            </a:r>
          </a:p>
        </p:txBody>
      </p:sp>
      <p:sp>
        <p:nvSpPr>
          <p:cNvPr id="30" name="TextBox 30"/>
          <p:cNvSpPr txBox="1"/>
          <p:nvPr/>
        </p:nvSpPr>
        <p:spPr>
          <a:xfrm>
            <a:off x="6200083" y="8173794"/>
            <a:ext cx="5887835" cy="573406"/>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Poetsen"/>
                <a:ea typeface="Poetsen"/>
              </a:rPr>
              <a:t>O(2N×W+N)  =  O(N×W)</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sp>
        <p:nvSpPr>
          <p:cNvPr id="2" name="TextBox 2"/>
          <p:cNvSpPr txBox="1"/>
          <p:nvPr/>
        </p:nvSpPr>
        <p:spPr>
          <a:xfrm>
            <a:off x="1304384" y="6490198"/>
            <a:ext cx="14721988" cy="1255370"/>
          </a:xfrm>
          <a:prstGeom prst="rect">
            <a:avLst/>
          </a:prstGeom>
        </p:spPr>
        <p:txBody>
          <a:bodyPr lIns="0" tIns="0" rIns="0" bIns="0" rtlCol="0" anchor="t">
            <a:spAutoFit/>
          </a:bodyPr>
          <a:lstStyle/>
          <a:p>
            <a:pPr algn="l">
              <a:lnSpc>
                <a:spcPts val="4950"/>
              </a:lnSpc>
            </a:pPr>
            <a:r>
              <a:rPr lang="en-US" sz="3300" spc="3">
                <a:solidFill>
                  <a:srgbClr val="242D47"/>
                </a:solidFill>
                <a:latin typeface="Poppins Bold"/>
              </a:rPr>
              <a:t>The number of operations depends on the total number of items n and the weight capacity W.</a:t>
            </a:r>
          </a:p>
        </p:txBody>
      </p:sp>
      <p:grpSp>
        <p:nvGrpSpPr>
          <p:cNvPr id="3" name="Group 3"/>
          <p:cNvGrpSpPr/>
          <p:nvPr/>
        </p:nvGrpSpPr>
        <p:grpSpPr>
          <a:xfrm>
            <a:off x="-771386" y="9352616"/>
            <a:ext cx="19762111" cy="1691886"/>
            <a:chOff x="0" y="0"/>
            <a:chExt cx="26349481" cy="2255849"/>
          </a:xfrm>
        </p:grpSpPr>
        <p:sp>
          <p:nvSpPr>
            <p:cNvPr id="4" name="Freeform 4"/>
            <p:cNvSpPr/>
            <p:nvPr/>
          </p:nvSpPr>
          <p:spPr>
            <a:xfrm>
              <a:off x="0" y="0"/>
              <a:ext cx="13245854" cy="2255849"/>
            </a:xfrm>
            <a:custGeom>
              <a:avLst/>
              <a:gdLst/>
              <a:ahLst/>
              <a:cxnLst/>
              <a:rect l="l" t="t" r="r" b="b"/>
              <a:pathLst>
                <a:path w="13245854" h="2255849">
                  <a:moveTo>
                    <a:pt x="0" y="0"/>
                  </a:moveTo>
                  <a:lnTo>
                    <a:pt x="13245854" y="0"/>
                  </a:lnTo>
                  <a:lnTo>
                    <a:pt x="13245854" y="2255849"/>
                  </a:lnTo>
                  <a:lnTo>
                    <a:pt x="0" y="22558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MY"/>
            </a:p>
          </p:txBody>
        </p:sp>
        <p:sp>
          <p:nvSpPr>
            <p:cNvPr id="5" name="Freeform 5"/>
            <p:cNvSpPr/>
            <p:nvPr/>
          </p:nvSpPr>
          <p:spPr>
            <a:xfrm>
              <a:off x="13103626" y="0"/>
              <a:ext cx="13245854" cy="2255849"/>
            </a:xfrm>
            <a:custGeom>
              <a:avLst/>
              <a:gdLst/>
              <a:ahLst/>
              <a:cxnLst/>
              <a:rect l="l" t="t" r="r" b="b"/>
              <a:pathLst>
                <a:path w="13245854" h="2255849">
                  <a:moveTo>
                    <a:pt x="0" y="0"/>
                  </a:moveTo>
                  <a:lnTo>
                    <a:pt x="13245855" y="0"/>
                  </a:lnTo>
                  <a:lnTo>
                    <a:pt x="13245855" y="2255849"/>
                  </a:lnTo>
                  <a:lnTo>
                    <a:pt x="0" y="22558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MY"/>
            </a:p>
          </p:txBody>
        </p:sp>
      </p:grpSp>
      <p:grpSp>
        <p:nvGrpSpPr>
          <p:cNvPr id="6" name="Group 6"/>
          <p:cNvGrpSpPr/>
          <p:nvPr/>
        </p:nvGrpSpPr>
        <p:grpSpPr>
          <a:xfrm>
            <a:off x="1304384" y="240979"/>
            <a:ext cx="14800999" cy="1659419"/>
            <a:chOff x="0" y="0"/>
            <a:chExt cx="3204701" cy="359296"/>
          </a:xfrm>
        </p:grpSpPr>
        <p:sp>
          <p:nvSpPr>
            <p:cNvPr id="7" name="Freeform 7"/>
            <p:cNvSpPr/>
            <p:nvPr/>
          </p:nvSpPr>
          <p:spPr>
            <a:xfrm>
              <a:off x="0" y="0"/>
              <a:ext cx="3204701" cy="359296"/>
            </a:xfrm>
            <a:custGeom>
              <a:avLst/>
              <a:gdLst/>
              <a:ahLst/>
              <a:cxnLst/>
              <a:rect l="l" t="t" r="r" b="b"/>
              <a:pathLst>
                <a:path w="3204701" h="359296">
                  <a:moveTo>
                    <a:pt x="0" y="0"/>
                  </a:moveTo>
                  <a:lnTo>
                    <a:pt x="3001501" y="0"/>
                  </a:lnTo>
                  <a:lnTo>
                    <a:pt x="3204701" y="179648"/>
                  </a:lnTo>
                  <a:lnTo>
                    <a:pt x="3001501" y="359296"/>
                  </a:lnTo>
                  <a:lnTo>
                    <a:pt x="0" y="359296"/>
                  </a:lnTo>
                  <a:lnTo>
                    <a:pt x="203200" y="179648"/>
                  </a:lnTo>
                  <a:lnTo>
                    <a:pt x="0" y="0"/>
                  </a:lnTo>
                  <a:close/>
                </a:path>
              </a:pathLst>
            </a:custGeom>
            <a:solidFill>
              <a:srgbClr val="F5BA53"/>
            </a:solidFill>
          </p:spPr>
          <p:txBody>
            <a:bodyPr/>
            <a:lstStyle/>
            <a:p>
              <a:endParaRPr lang="en-MY"/>
            </a:p>
          </p:txBody>
        </p:sp>
        <p:sp>
          <p:nvSpPr>
            <p:cNvPr id="8" name="TextBox 8"/>
            <p:cNvSpPr txBox="1"/>
            <p:nvPr/>
          </p:nvSpPr>
          <p:spPr>
            <a:xfrm>
              <a:off x="177800" y="-57150"/>
              <a:ext cx="2950701" cy="416446"/>
            </a:xfrm>
            <a:prstGeom prst="rect">
              <a:avLst/>
            </a:prstGeom>
          </p:spPr>
          <p:txBody>
            <a:bodyPr lIns="50800" tIns="50800" rIns="50800" bIns="50800" rtlCol="0" anchor="ctr"/>
            <a:lstStyle/>
            <a:p>
              <a:pPr algn="ctr">
                <a:lnSpc>
                  <a:spcPts val="3219"/>
                </a:lnSpc>
              </a:pPr>
              <a:endParaRPr/>
            </a:p>
          </p:txBody>
        </p:sp>
      </p:grpSp>
      <p:sp>
        <p:nvSpPr>
          <p:cNvPr id="9" name="TextBox 9"/>
          <p:cNvSpPr txBox="1"/>
          <p:nvPr/>
        </p:nvSpPr>
        <p:spPr>
          <a:xfrm>
            <a:off x="2900417" y="366359"/>
            <a:ext cx="12487167" cy="1303474"/>
          </a:xfrm>
          <a:prstGeom prst="rect">
            <a:avLst/>
          </a:prstGeom>
        </p:spPr>
        <p:txBody>
          <a:bodyPr lIns="0" tIns="0" rIns="0" bIns="0" rtlCol="0" anchor="t">
            <a:spAutoFit/>
          </a:bodyPr>
          <a:lstStyle/>
          <a:p>
            <a:pPr algn="ctr">
              <a:lnSpc>
                <a:spcPts val="5012"/>
              </a:lnSpc>
            </a:pPr>
            <a:r>
              <a:rPr lang="en-US" sz="5167">
                <a:solidFill>
                  <a:srgbClr val="3B435F"/>
                </a:solidFill>
                <a:latin typeface="Poetsen"/>
              </a:rPr>
              <a:t>Analysis of Algorithm Correctness and Time Complexity </a:t>
            </a:r>
          </a:p>
        </p:txBody>
      </p:sp>
      <p:grpSp>
        <p:nvGrpSpPr>
          <p:cNvPr id="10" name="Group 10"/>
          <p:cNvGrpSpPr/>
          <p:nvPr/>
        </p:nvGrpSpPr>
        <p:grpSpPr>
          <a:xfrm>
            <a:off x="6541995" y="3204863"/>
            <a:ext cx="5197396" cy="2542732"/>
            <a:chOff x="0" y="0"/>
            <a:chExt cx="1466675" cy="717544"/>
          </a:xfrm>
        </p:grpSpPr>
        <p:sp>
          <p:nvSpPr>
            <p:cNvPr id="11" name="Freeform 11"/>
            <p:cNvSpPr/>
            <p:nvPr/>
          </p:nvSpPr>
          <p:spPr>
            <a:xfrm>
              <a:off x="0" y="0"/>
              <a:ext cx="1466675" cy="717544"/>
            </a:xfrm>
            <a:custGeom>
              <a:avLst/>
              <a:gdLst/>
              <a:ahLst/>
              <a:cxnLst/>
              <a:rect l="l" t="t" r="r" b="b"/>
              <a:pathLst>
                <a:path w="1466675" h="717544">
                  <a:moveTo>
                    <a:pt x="0" y="0"/>
                  </a:moveTo>
                  <a:lnTo>
                    <a:pt x="1466675" y="0"/>
                  </a:lnTo>
                  <a:lnTo>
                    <a:pt x="1466675" y="717544"/>
                  </a:lnTo>
                  <a:lnTo>
                    <a:pt x="0" y="717544"/>
                  </a:lnTo>
                  <a:close/>
                </a:path>
              </a:pathLst>
            </a:custGeom>
            <a:solidFill>
              <a:srgbClr val="FEF7E4"/>
            </a:solidFill>
            <a:ln w="171450" cap="sq">
              <a:solidFill>
                <a:srgbClr val="BD651D"/>
              </a:solidFill>
              <a:prstDash val="solid"/>
              <a:miter/>
            </a:ln>
          </p:spPr>
          <p:txBody>
            <a:bodyPr/>
            <a:lstStyle/>
            <a:p>
              <a:endParaRPr lang="en-MY"/>
            </a:p>
          </p:txBody>
        </p:sp>
        <p:sp>
          <p:nvSpPr>
            <p:cNvPr id="12" name="TextBox 12"/>
            <p:cNvSpPr txBox="1"/>
            <p:nvPr/>
          </p:nvSpPr>
          <p:spPr>
            <a:xfrm>
              <a:off x="0" y="-57150"/>
              <a:ext cx="1466675" cy="774694"/>
            </a:xfrm>
            <a:prstGeom prst="rect">
              <a:avLst/>
            </a:prstGeom>
          </p:spPr>
          <p:txBody>
            <a:bodyPr lIns="50800" tIns="50800" rIns="50800" bIns="50800" rtlCol="0" anchor="ctr"/>
            <a:lstStyle/>
            <a:p>
              <a:pPr algn="ctr">
                <a:lnSpc>
                  <a:spcPts val="3219"/>
                </a:lnSpc>
              </a:pPr>
              <a:endParaRPr/>
            </a:p>
          </p:txBody>
        </p:sp>
      </p:grpSp>
      <p:grpSp>
        <p:nvGrpSpPr>
          <p:cNvPr id="13" name="Group 13"/>
          <p:cNvGrpSpPr/>
          <p:nvPr/>
        </p:nvGrpSpPr>
        <p:grpSpPr>
          <a:xfrm>
            <a:off x="601649" y="3204863"/>
            <a:ext cx="5197396" cy="2542732"/>
            <a:chOff x="0" y="0"/>
            <a:chExt cx="1466675" cy="717544"/>
          </a:xfrm>
        </p:grpSpPr>
        <p:sp>
          <p:nvSpPr>
            <p:cNvPr id="14" name="Freeform 14"/>
            <p:cNvSpPr/>
            <p:nvPr/>
          </p:nvSpPr>
          <p:spPr>
            <a:xfrm>
              <a:off x="0" y="0"/>
              <a:ext cx="1466675" cy="717544"/>
            </a:xfrm>
            <a:custGeom>
              <a:avLst/>
              <a:gdLst/>
              <a:ahLst/>
              <a:cxnLst/>
              <a:rect l="l" t="t" r="r" b="b"/>
              <a:pathLst>
                <a:path w="1466675" h="717544">
                  <a:moveTo>
                    <a:pt x="0" y="0"/>
                  </a:moveTo>
                  <a:lnTo>
                    <a:pt x="1466675" y="0"/>
                  </a:lnTo>
                  <a:lnTo>
                    <a:pt x="1466675" y="717544"/>
                  </a:lnTo>
                  <a:lnTo>
                    <a:pt x="0" y="717544"/>
                  </a:lnTo>
                  <a:close/>
                </a:path>
              </a:pathLst>
            </a:custGeom>
            <a:solidFill>
              <a:srgbClr val="FEF7E4"/>
            </a:solidFill>
            <a:ln w="171450" cap="sq">
              <a:solidFill>
                <a:srgbClr val="BD651D"/>
              </a:solidFill>
              <a:prstDash val="solid"/>
              <a:miter/>
            </a:ln>
          </p:spPr>
          <p:txBody>
            <a:bodyPr/>
            <a:lstStyle/>
            <a:p>
              <a:endParaRPr lang="en-MY"/>
            </a:p>
          </p:txBody>
        </p:sp>
        <p:sp>
          <p:nvSpPr>
            <p:cNvPr id="15" name="TextBox 15"/>
            <p:cNvSpPr txBox="1"/>
            <p:nvPr/>
          </p:nvSpPr>
          <p:spPr>
            <a:xfrm>
              <a:off x="0" y="-57150"/>
              <a:ext cx="1466675" cy="774694"/>
            </a:xfrm>
            <a:prstGeom prst="rect">
              <a:avLst/>
            </a:prstGeom>
          </p:spPr>
          <p:txBody>
            <a:bodyPr lIns="50800" tIns="50800" rIns="50800" bIns="50800" rtlCol="0" anchor="ctr"/>
            <a:lstStyle/>
            <a:p>
              <a:pPr algn="ctr">
                <a:lnSpc>
                  <a:spcPts val="3219"/>
                </a:lnSpc>
              </a:pPr>
              <a:endParaRPr/>
            </a:p>
          </p:txBody>
        </p:sp>
      </p:grpSp>
      <p:grpSp>
        <p:nvGrpSpPr>
          <p:cNvPr id="16" name="Group 16"/>
          <p:cNvGrpSpPr/>
          <p:nvPr/>
        </p:nvGrpSpPr>
        <p:grpSpPr>
          <a:xfrm>
            <a:off x="12482340" y="3204863"/>
            <a:ext cx="5197396" cy="2542732"/>
            <a:chOff x="0" y="0"/>
            <a:chExt cx="1466675" cy="717544"/>
          </a:xfrm>
        </p:grpSpPr>
        <p:sp>
          <p:nvSpPr>
            <p:cNvPr id="17" name="Freeform 17"/>
            <p:cNvSpPr/>
            <p:nvPr/>
          </p:nvSpPr>
          <p:spPr>
            <a:xfrm>
              <a:off x="0" y="0"/>
              <a:ext cx="1466675" cy="717544"/>
            </a:xfrm>
            <a:custGeom>
              <a:avLst/>
              <a:gdLst/>
              <a:ahLst/>
              <a:cxnLst/>
              <a:rect l="l" t="t" r="r" b="b"/>
              <a:pathLst>
                <a:path w="1466675" h="717544">
                  <a:moveTo>
                    <a:pt x="0" y="0"/>
                  </a:moveTo>
                  <a:lnTo>
                    <a:pt x="1466675" y="0"/>
                  </a:lnTo>
                  <a:lnTo>
                    <a:pt x="1466675" y="717544"/>
                  </a:lnTo>
                  <a:lnTo>
                    <a:pt x="0" y="717544"/>
                  </a:lnTo>
                  <a:close/>
                </a:path>
              </a:pathLst>
            </a:custGeom>
            <a:solidFill>
              <a:srgbClr val="FEF7E4"/>
            </a:solidFill>
            <a:ln w="171450" cap="sq">
              <a:solidFill>
                <a:srgbClr val="BD651D"/>
              </a:solidFill>
              <a:prstDash val="solid"/>
              <a:miter/>
            </a:ln>
          </p:spPr>
          <p:txBody>
            <a:bodyPr/>
            <a:lstStyle/>
            <a:p>
              <a:endParaRPr lang="en-MY"/>
            </a:p>
          </p:txBody>
        </p:sp>
        <p:sp>
          <p:nvSpPr>
            <p:cNvPr id="18" name="TextBox 18"/>
            <p:cNvSpPr txBox="1"/>
            <p:nvPr/>
          </p:nvSpPr>
          <p:spPr>
            <a:xfrm>
              <a:off x="0" y="-57150"/>
              <a:ext cx="1466675" cy="774694"/>
            </a:xfrm>
            <a:prstGeom prst="rect">
              <a:avLst/>
            </a:prstGeom>
          </p:spPr>
          <p:txBody>
            <a:bodyPr lIns="50800" tIns="50800" rIns="50800" bIns="50800" rtlCol="0" anchor="ctr"/>
            <a:lstStyle/>
            <a:p>
              <a:pPr algn="ctr">
                <a:lnSpc>
                  <a:spcPts val="3219"/>
                </a:lnSpc>
              </a:pPr>
              <a:endParaRPr/>
            </a:p>
          </p:txBody>
        </p:sp>
      </p:grpSp>
      <p:sp>
        <p:nvSpPr>
          <p:cNvPr id="19" name="TextBox 19"/>
          <p:cNvSpPr txBox="1"/>
          <p:nvPr/>
        </p:nvSpPr>
        <p:spPr>
          <a:xfrm>
            <a:off x="891783" y="3707425"/>
            <a:ext cx="4726286" cy="455374"/>
          </a:xfrm>
          <a:prstGeom prst="rect">
            <a:avLst/>
          </a:prstGeom>
        </p:spPr>
        <p:txBody>
          <a:bodyPr lIns="0" tIns="0" rIns="0" bIns="0" rtlCol="0" anchor="t">
            <a:spAutoFit/>
          </a:bodyPr>
          <a:lstStyle/>
          <a:p>
            <a:pPr algn="ctr">
              <a:lnSpc>
                <a:spcPts val="3418"/>
              </a:lnSpc>
            </a:pPr>
            <a:r>
              <a:rPr lang="en-US" sz="3524">
                <a:solidFill>
                  <a:srgbClr val="3B435F"/>
                </a:solidFill>
                <a:latin typeface="Poetsen"/>
              </a:rPr>
              <a:t>BEST CASE</a:t>
            </a:r>
          </a:p>
        </p:txBody>
      </p:sp>
      <p:sp>
        <p:nvSpPr>
          <p:cNvPr id="20" name="TextBox 20"/>
          <p:cNvSpPr txBox="1"/>
          <p:nvPr/>
        </p:nvSpPr>
        <p:spPr>
          <a:xfrm>
            <a:off x="6719774" y="3707425"/>
            <a:ext cx="4841837" cy="455319"/>
          </a:xfrm>
          <a:prstGeom prst="rect">
            <a:avLst/>
          </a:prstGeom>
        </p:spPr>
        <p:txBody>
          <a:bodyPr lIns="0" tIns="0" rIns="0" bIns="0" rtlCol="0" anchor="t">
            <a:spAutoFit/>
          </a:bodyPr>
          <a:lstStyle/>
          <a:p>
            <a:pPr algn="ctr">
              <a:lnSpc>
                <a:spcPts val="3416"/>
              </a:lnSpc>
            </a:pPr>
            <a:r>
              <a:rPr lang="en-US" sz="3522">
                <a:solidFill>
                  <a:srgbClr val="3B435F"/>
                </a:solidFill>
                <a:latin typeface="Poetsen"/>
              </a:rPr>
              <a:t>AVERAGE CASE</a:t>
            </a:r>
          </a:p>
        </p:txBody>
      </p:sp>
      <p:sp>
        <p:nvSpPr>
          <p:cNvPr id="21" name="TextBox 21"/>
          <p:cNvSpPr txBox="1"/>
          <p:nvPr/>
        </p:nvSpPr>
        <p:spPr>
          <a:xfrm>
            <a:off x="12720465" y="3707480"/>
            <a:ext cx="4734376" cy="455319"/>
          </a:xfrm>
          <a:prstGeom prst="rect">
            <a:avLst/>
          </a:prstGeom>
        </p:spPr>
        <p:txBody>
          <a:bodyPr lIns="0" tIns="0" rIns="0" bIns="0" rtlCol="0" anchor="t">
            <a:spAutoFit/>
          </a:bodyPr>
          <a:lstStyle/>
          <a:p>
            <a:pPr algn="ctr">
              <a:lnSpc>
                <a:spcPts val="3416"/>
              </a:lnSpc>
            </a:pPr>
            <a:r>
              <a:rPr lang="en-US" sz="3522">
                <a:solidFill>
                  <a:srgbClr val="3B435F"/>
                </a:solidFill>
                <a:latin typeface="Poetsen"/>
              </a:rPr>
              <a:t>WORST CASE</a:t>
            </a:r>
          </a:p>
        </p:txBody>
      </p:sp>
      <p:sp>
        <p:nvSpPr>
          <p:cNvPr id="22" name="TextBox 22"/>
          <p:cNvSpPr txBox="1"/>
          <p:nvPr/>
        </p:nvSpPr>
        <p:spPr>
          <a:xfrm>
            <a:off x="601649" y="4369831"/>
            <a:ext cx="5197396" cy="573406"/>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Poetsen"/>
                <a:ea typeface="Poetsen"/>
              </a:rPr>
              <a:t>O(N×W)</a:t>
            </a:r>
          </a:p>
        </p:txBody>
      </p:sp>
      <p:sp>
        <p:nvSpPr>
          <p:cNvPr id="23" name="TextBox 23"/>
          <p:cNvSpPr txBox="1"/>
          <p:nvPr/>
        </p:nvSpPr>
        <p:spPr>
          <a:xfrm>
            <a:off x="6541995" y="4369831"/>
            <a:ext cx="5197396" cy="573406"/>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Poetsen"/>
                <a:ea typeface="Poetsen"/>
              </a:rPr>
              <a:t>O(N×W)</a:t>
            </a:r>
          </a:p>
        </p:txBody>
      </p:sp>
      <p:sp>
        <p:nvSpPr>
          <p:cNvPr id="24" name="TextBox 24"/>
          <p:cNvSpPr txBox="1"/>
          <p:nvPr/>
        </p:nvSpPr>
        <p:spPr>
          <a:xfrm>
            <a:off x="12488955" y="4400029"/>
            <a:ext cx="5197396" cy="573406"/>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Poetsen"/>
                <a:ea typeface="Poetsen"/>
              </a:rPr>
              <a:t>O(N×W)</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p:nvPr/>
        </p:nvGrpSpPr>
        <p:grpSpPr>
          <a:xfrm>
            <a:off x="3439680" y="282309"/>
            <a:ext cx="11771463" cy="1492783"/>
            <a:chOff x="0" y="0"/>
            <a:chExt cx="3204701" cy="406400"/>
          </a:xfrm>
        </p:grpSpPr>
        <p:sp>
          <p:nvSpPr>
            <p:cNvPr id="3" name="Freeform 3"/>
            <p:cNvSpPr/>
            <p:nvPr/>
          </p:nvSpPr>
          <p:spPr>
            <a:xfrm>
              <a:off x="0" y="0"/>
              <a:ext cx="3204701" cy="406400"/>
            </a:xfrm>
            <a:custGeom>
              <a:avLst/>
              <a:gdLst/>
              <a:ahLst/>
              <a:cxnLst/>
              <a:rect l="l" t="t" r="r" b="b"/>
              <a:pathLst>
                <a:path w="3204701" h="406400">
                  <a:moveTo>
                    <a:pt x="0" y="0"/>
                  </a:moveTo>
                  <a:lnTo>
                    <a:pt x="3001501" y="0"/>
                  </a:lnTo>
                  <a:lnTo>
                    <a:pt x="3204701" y="203200"/>
                  </a:lnTo>
                  <a:lnTo>
                    <a:pt x="3001501" y="406400"/>
                  </a:lnTo>
                  <a:lnTo>
                    <a:pt x="0" y="406400"/>
                  </a:lnTo>
                  <a:lnTo>
                    <a:pt x="203200" y="203200"/>
                  </a:lnTo>
                  <a:lnTo>
                    <a:pt x="0" y="0"/>
                  </a:lnTo>
                  <a:close/>
                </a:path>
              </a:pathLst>
            </a:custGeom>
            <a:solidFill>
              <a:srgbClr val="F5BA53"/>
            </a:solidFill>
          </p:spPr>
          <p:txBody>
            <a:bodyPr/>
            <a:lstStyle/>
            <a:p>
              <a:endParaRPr lang="en-MY"/>
            </a:p>
          </p:txBody>
        </p:sp>
        <p:sp>
          <p:nvSpPr>
            <p:cNvPr id="4" name="TextBox 4"/>
            <p:cNvSpPr txBox="1"/>
            <p:nvPr/>
          </p:nvSpPr>
          <p:spPr>
            <a:xfrm>
              <a:off x="177800" y="-57150"/>
              <a:ext cx="2950701" cy="463550"/>
            </a:xfrm>
            <a:prstGeom prst="rect">
              <a:avLst/>
            </a:prstGeom>
          </p:spPr>
          <p:txBody>
            <a:bodyPr lIns="50800" tIns="50800" rIns="50800" bIns="50800" rtlCol="0" anchor="ctr"/>
            <a:lstStyle/>
            <a:p>
              <a:pPr algn="ctr">
                <a:lnSpc>
                  <a:spcPts val="3219"/>
                </a:lnSpc>
              </a:pPr>
              <a:endParaRPr/>
            </a:p>
          </p:txBody>
        </p:sp>
      </p:grpSp>
      <p:sp>
        <p:nvSpPr>
          <p:cNvPr id="5" name="TextBox 5"/>
          <p:cNvSpPr txBox="1"/>
          <p:nvPr/>
        </p:nvSpPr>
        <p:spPr>
          <a:xfrm>
            <a:off x="2894636" y="743676"/>
            <a:ext cx="12861551" cy="674824"/>
          </a:xfrm>
          <a:prstGeom prst="rect">
            <a:avLst/>
          </a:prstGeom>
        </p:spPr>
        <p:txBody>
          <a:bodyPr lIns="0" tIns="0" rIns="0" bIns="0" rtlCol="0" anchor="t">
            <a:spAutoFit/>
          </a:bodyPr>
          <a:lstStyle/>
          <a:p>
            <a:pPr algn="ctr">
              <a:lnSpc>
                <a:spcPts val="5012"/>
              </a:lnSpc>
            </a:pPr>
            <a:r>
              <a:rPr lang="en-US" sz="5167">
                <a:solidFill>
                  <a:srgbClr val="3B435F"/>
                </a:solidFill>
                <a:latin typeface="Poetsen"/>
              </a:rPr>
              <a:t>Analysis of Space Complexity</a:t>
            </a:r>
          </a:p>
        </p:txBody>
      </p:sp>
      <p:sp>
        <p:nvSpPr>
          <p:cNvPr id="6" name="TextBox 6"/>
          <p:cNvSpPr txBox="1"/>
          <p:nvPr/>
        </p:nvSpPr>
        <p:spPr>
          <a:xfrm>
            <a:off x="3076857" y="3123778"/>
            <a:ext cx="12134287" cy="455319"/>
          </a:xfrm>
          <a:prstGeom prst="rect">
            <a:avLst/>
          </a:prstGeom>
        </p:spPr>
        <p:txBody>
          <a:bodyPr lIns="0" tIns="0" rIns="0" bIns="0" rtlCol="0" anchor="t">
            <a:spAutoFit/>
          </a:bodyPr>
          <a:lstStyle/>
          <a:p>
            <a:pPr algn="l">
              <a:lnSpc>
                <a:spcPts val="3416"/>
              </a:lnSpc>
            </a:pPr>
            <a:r>
              <a:rPr lang="en-US" sz="3522">
                <a:solidFill>
                  <a:srgbClr val="3B435F"/>
                </a:solidFill>
                <a:latin typeface="Poetsen"/>
                <a:ea typeface="Poetsen"/>
              </a:rPr>
              <a:t>SPACE COMPLEXITY : O(N×W)</a:t>
            </a:r>
          </a:p>
        </p:txBody>
      </p:sp>
      <p:sp>
        <p:nvSpPr>
          <p:cNvPr id="7" name="Freeform 7"/>
          <p:cNvSpPr/>
          <p:nvPr/>
        </p:nvSpPr>
        <p:spPr>
          <a:xfrm>
            <a:off x="0" y="9324041"/>
            <a:ext cx="7315200" cy="3016853"/>
          </a:xfrm>
          <a:custGeom>
            <a:avLst/>
            <a:gdLst/>
            <a:ahLst/>
            <a:cxnLst/>
            <a:rect l="l" t="t" r="r" b="b"/>
            <a:pathLst>
              <a:path w="7315200" h="3016853">
                <a:moveTo>
                  <a:pt x="0" y="0"/>
                </a:moveTo>
                <a:lnTo>
                  <a:pt x="7315200" y="0"/>
                </a:lnTo>
                <a:lnTo>
                  <a:pt x="7315200" y="3016852"/>
                </a:lnTo>
                <a:lnTo>
                  <a:pt x="0" y="301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8" name="Freeform 8"/>
          <p:cNvSpPr/>
          <p:nvPr/>
        </p:nvSpPr>
        <p:spPr>
          <a:xfrm>
            <a:off x="6124105" y="9219266"/>
            <a:ext cx="7315200" cy="3016853"/>
          </a:xfrm>
          <a:custGeom>
            <a:avLst/>
            <a:gdLst/>
            <a:ahLst/>
            <a:cxnLst/>
            <a:rect l="l" t="t" r="r" b="b"/>
            <a:pathLst>
              <a:path w="7315200" h="3016853">
                <a:moveTo>
                  <a:pt x="0" y="0"/>
                </a:moveTo>
                <a:lnTo>
                  <a:pt x="7315200" y="0"/>
                </a:lnTo>
                <a:lnTo>
                  <a:pt x="7315200" y="3016852"/>
                </a:lnTo>
                <a:lnTo>
                  <a:pt x="0" y="301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9" name="Freeform 9"/>
          <p:cNvSpPr/>
          <p:nvPr/>
        </p:nvSpPr>
        <p:spPr>
          <a:xfrm>
            <a:off x="12167126" y="9154781"/>
            <a:ext cx="7315200" cy="3016853"/>
          </a:xfrm>
          <a:custGeom>
            <a:avLst/>
            <a:gdLst/>
            <a:ahLst/>
            <a:cxnLst/>
            <a:rect l="l" t="t" r="r" b="b"/>
            <a:pathLst>
              <a:path w="7315200" h="3016853">
                <a:moveTo>
                  <a:pt x="0" y="0"/>
                </a:moveTo>
                <a:lnTo>
                  <a:pt x="7315200" y="0"/>
                </a:lnTo>
                <a:lnTo>
                  <a:pt x="7315200" y="3016853"/>
                </a:lnTo>
                <a:lnTo>
                  <a:pt x="0" y="30168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10" name="TextBox 10"/>
          <p:cNvSpPr txBox="1"/>
          <p:nvPr/>
        </p:nvSpPr>
        <p:spPr>
          <a:xfrm>
            <a:off x="2894636" y="3957089"/>
            <a:ext cx="13279876" cy="3769540"/>
          </a:xfrm>
          <a:prstGeom prst="rect">
            <a:avLst/>
          </a:prstGeom>
        </p:spPr>
        <p:txBody>
          <a:bodyPr lIns="0" tIns="0" rIns="0" bIns="0" rtlCol="0" anchor="t">
            <a:spAutoFit/>
          </a:bodyPr>
          <a:lstStyle/>
          <a:p>
            <a:pPr marL="715049" lvl="1" indent="-357525" algn="l">
              <a:lnSpc>
                <a:spcPts val="4967"/>
              </a:lnSpc>
              <a:buFont typeface="Arial"/>
              <a:buChar char="•"/>
            </a:pPr>
            <a:r>
              <a:rPr lang="en-US" sz="3311" spc="3">
                <a:solidFill>
                  <a:srgbClr val="242D47"/>
                </a:solidFill>
                <a:latin typeface="Poppins"/>
              </a:rPr>
              <a:t>Requires space proportional to the number of items (n) and weight capacity (W)</a:t>
            </a:r>
          </a:p>
          <a:p>
            <a:pPr algn="l">
              <a:lnSpc>
                <a:spcPts val="4967"/>
              </a:lnSpc>
            </a:pPr>
            <a:endParaRPr lang="en-US" sz="3311" spc="3">
              <a:solidFill>
                <a:srgbClr val="242D47"/>
              </a:solidFill>
              <a:latin typeface="Poppins"/>
            </a:endParaRPr>
          </a:p>
          <a:p>
            <a:pPr marL="715049" lvl="1" indent="-357525" algn="l">
              <a:lnSpc>
                <a:spcPts val="4967"/>
              </a:lnSpc>
              <a:buFont typeface="Arial"/>
              <a:buChar char="•"/>
            </a:pPr>
            <a:r>
              <a:rPr lang="en-US" sz="3311" spc="3">
                <a:solidFill>
                  <a:srgbClr val="242D47"/>
                </a:solidFill>
                <a:latin typeface="Poppins"/>
                <a:ea typeface="Poppins"/>
              </a:rPr>
              <a:t>Both time and space complexities: O(n×W), ensuring efficient and optimal solution for the 0/1 Knapsack Problem.</a:t>
            </a:r>
          </a:p>
          <a:p>
            <a:pPr algn="l">
              <a:lnSpc>
                <a:spcPts val="4967"/>
              </a:lnSpc>
            </a:pPr>
            <a:endParaRPr lang="en-US" sz="3311" spc="3">
              <a:solidFill>
                <a:srgbClr val="242D47"/>
              </a:solidFill>
              <a:latin typeface="Poppins"/>
              <a:ea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p:nvPr/>
        </p:nvGrpSpPr>
        <p:grpSpPr>
          <a:xfrm>
            <a:off x="124652" y="141202"/>
            <a:ext cx="9405444" cy="7624523"/>
            <a:chOff x="0" y="0"/>
            <a:chExt cx="11289030" cy="9151452"/>
          </a:xfrm>
        </p:grpSpPr>
        <p:sp>
          <p:nvSpPr>
            <p:cNvPr id="3" name="Freeform 3"/>
            <p:cNvSpPr/>
            <p:nvPr/>
          </p:nvSpPr>
          <p:spPr>
            <a:xfrm>
              <a:off x="0" y="0"/>
              <a:ext cx="11287760" cy="9151452"/>
            </a:xfrm>
            <a:custGeom>
              <a:avLst/>
              <a:gdLst/>
              <a:ahLst/>
              <a:cxnLst/>
              <a:rect l="l" t="t" r="r" b="b"/>
              <a:pathLst>
                <a:path w="11287760" h="9151452">
                  <a:moveTo>
                    <a:pt x="0" y="8393712"/>
                  </a:moveTo>
                  <a:lnTo>
                    <a:pt x="0" y="757740"/>
                  </a:lnTo>
                  <a:cubicBezTo>
                    <a:pt x="0" y="338604"/>
                    <a:pt x="234950" y="0"/>
                    <a:pt x="525780" y="0"/>
                  </a:cubicBezTo>
                  <a:lnTo>
                    <a:pt x="10761980" y="0"/>
                  </a:lnTo>
                  <a:cubicBezTo>
                    <a:pt x="11052810" y="0"/>
                    <a:pt x="11287760" y="338604"/>
                    <a:pt x="11287760" y="757740"/>
                  </a:cubicBezTo>
                  <a:lnTo>
                    <a:pt x="11287760" y="8391882"/>
                  </a:lnTo>
                  <a:cubicBezTo>
                    <a:pt x="11287760" y="8811018"/>
                    <a:pt x="11052810" y="9149623"/>
                    <a:pt x="10761980" y="9149623"/>
                  </a:cubicBezTo>
                  <a:lnTo>
                    <a:pt x="525780" y="9149623"/>
                  </a:lnTo>
                  <a:cubicBezTo>
                    <a:pt x="236220" y="9151452"/>
                    <a:pt x="0" y="8812849"/>
                    <a:pt x="0" y="8393712"/>
                  </a:cubicBezTo>
                  <a:close/>
                </a:path>
              </a:pathLst>
            </a:custGeom>
            <a:blipFill>
              <a:blip r:embed="rId2"/>
              <a:stretch>
                <a:fillRect t="-20" b="-20"/>
              </a:stretch>
            </a:blipFill>
            <a:ln w="38100" cap="sq">
              <a:solidFill>
                <a:srgbClr val="000000"/>
              </a:solidFill>
              <a:prstDash val="solid"/>
              <a:miter/>
            </a:ln>
          </p:spPr>
          <p:txBody>
            <a:bodyPr/>
            <a:lstStyle/>
            <a:p>
              <a:endParaRPr lang="en-MY"/>
            </a:p>
          </p:txBody>
        </p:sp>
      </p:grpSp>
      <p:grpSp>
        <p:nvGrpSpPr>
          <p:cNvPr id="4" name="Group 4"/>
          <p:cNvGrpSpPr/>
          <p:nvPr/>
        </p:nvGrpSpPr>
        <p:grpSpPr>
          <a:xfrm rot="-10800000">
            <a:off x="9696708" y="303127"/>
            <a:ext cx="9565750" cy="1017240"/>
            <a:chOff x="0" y="0"/>
            <a:chExt cx="2706259" cy="287789"/>
          </a:xfrm>
        </p:grpSpPr>
        <p:sp>
          <p:nvSpPr>
            <p:cNvPr id="5" name="Freeform 5"/>
            <p:cNvSpPr/>
            <p:nvPr/>
          </p:nvSpPr>
          <p:spPr>
            <a:xfrm>
              <a:off x="0" y="0"/>
              <a:ext cx="2706259" cy="287789"/>
            </a:xfrm>
            <a:custGeom>
              <a:avLst/>
              <a:gdLst/>
              <a:ahLst/>
              <a:cxnLst/>
              <a:rect l="l" t="t" r="r" b="b"/>
              <a:pathLst>
                <a:path w="2706259" h="287789">
                  <a:moveTo>
                    <a:pt x="0" y="0"/>
                  </a:moveTo>
                  <a:lnTo>
                    <a:pt x="2503059" y="0"/>
                  </a:lnTo>
                  <a:lnTo>
                    <a:pt x="2706259" y="143894"/>
                  </a:lnTo>
                  <a:lnTo>
                    <a:pt x="2503059" y="287789"/>
                  </a:lnTo>
                  <a:lnTo>
                    <a:pt x="0" y="287789"/>
                  </a:lnTo>
                  <a:lnTo>
                    <a:pt x="203200" y="143894"/>
                  </a:lnTo>
                  <a:lnTo>
                    <a:pt x="0" y="0"/>
                  </a:lnTo>
                  <a:close/>
                </a:path>
              </a:pathLst>
            </a:custGeom>
            <a:solidFill>
              <a:srgbClr val="F5BA53"/>
            </a:solidFill>
          </p:spPr>
          <p:txBody>
            <a:bodyPr/>
            <a:lstStyle/>
            <a:p>
              <a:endParaRPr lang="en-MY"/>
            </a:p>
          </p:txBody>
        </p:sp>
        <p:sp>
          <p:nvSpPr>
            <p:cNvPr id="6" name="TextBox 6"/>
            <p:cNvSpPr txBox="1"/>
            <p:nvPr/>
          </p:nvSpPr>
          <p:spPr>
            <a:xfrm>
              <a:off x="177800" y="-57150"/>
              <a:ext cx="2452259" cy="344939"/>
            </a:xfrm>
            <a:prstGeom prst="rect">
              <a:avLst/>
            </a:prstGeom>
          </p:spPr>
          <p:txBody>
            <a:bodyPr lIns="50800" tIns="50800" rIns="50800" bIns="50800" rtlCol="0" anchor="ctr"/>
            <a:lstStyle/>
            <a:p>
              <a:pPr algn="ctr">
                <a:lnSpc>
                  <a:spcPts val="3219"/>
                </a:lnSpc>
              </a:pPr>
              <a:endParaRPr/>
            </a:p>
          </p:txBody>
        </p:sp>
      </p:grpSp>
      <p:sp>
        <p:nvSpPr>
          <p:cNvPr id="7" name="Freeform 7"/>
          <p:cNvSpPr/>
          <p:nvPr/>
        </p:nvSpPr>
        <p:spPr>
          <a:xfrm>
            <a:off x="9696708" y="1968303"/>
            <a:ext cx="8476625" cy="8204397"/>
          </a:xfrm>
          <a:custGeom>
            <a:avLst/>
            <a:gdLst/>
            <a:ahLst/>
            <a:cxnLst/>
            <a:rect l="l" t="t" r="r" b="b"/>
            <a:pathLst>
              <a:path w="8476625" h="8204397">
                <a:moveTo>
                  <a:pt x="0" y="0"/>
                </a:moveTo>
                <a:lnTo>
                  <a:pt x="8476625" y="0"/>
                </a:lnTo>
                <a:lnTo>
                  <a:pt x="8476625" y="8204397"/>
                </a:lnTo>
                <a:lnTo>
                  <a:pt x="0" y="8204397"/>
                </a:lnTo>
                <a:lnTo>
                  <a:pt x="0" y="0"/>
                </a:lnTo>
                <a:close/>
              </a:path>
            </a:pathLst>
          </a:custGeom>
          <a:blipFill>
            <a:blip r:embed="rId3"/>
            <a:stretch>
              <a:fillRect/>
            </a:stretch>
          </a:blipFill>
          <a:ln w="38100" cap="rnd">
            <a:solidFill>
              <a:srgbClr val="000000"/>
            </a:solidFill>
            <a:prstDash val="solid"/>
            <a:round/>
          </a:ln>
        </p:spPr>
        <p:txBody>
          <a:bodyPr/>
          <a:lstStyle/>
          <a:p>
            <a:endParaRPr lang="en-MY"/>
          </a:p>
        </p:txBody>
      </p:sp>
      <p:sp>
        <p:nvSpPr>
          <p:cNvPr id="8" name="TextBox 8"/>
          <p:cNvSpPr txBox="1"/>
          <p:nvPr/>
        </p:nvSpPr>
        <p:spPr>
          <a:xfrm>
            <a:off x="9901159" y="474716"/>
            <a:ext cx="8447409" cy="674824"/>
          </a:xfrm>
          <a:prstGeom prst="rect">
            <a:avLst/>
          </a:prstGeom>
        </p:spPr>
        <p:txBody>
          <a:bodyPr lIns="0" tIns="0" rIns="0" bIns="0" rtlCol="0" anchor="t">
            <a:spAutoFit/>
          </a:bodyPr>
          <a:lstStyle/>
          <a:p>
            <a:pPr algn="ctr">
              <a:lnSpc>
                <a:spcPts val="5012"/>
              </a:lnSpc>
            </a:pPr>
            <a:r>
              <a:rPr lang="en-US" sz="5167">
                <a:solidFill>
                  <a:srgbClr val="3B435F"/>
                </a:solidFill>
                <a:latin typeface="Poetsen"/>
              </a:rPr>
              <a:t>GitHub Implementation</a:t>
            </a:r>
          </a:p>
        </p:txBody>
      </p:sp>
      <p:sp>
        <p:nvSpPr>
          <p:cNvPr id="9" name="Freeform 9"/>
          <p:cNvSpPr/>
          <p:nvPr/>
        </p:nvSpPr>
        <p:spPr>
          <a:xfrm>
            <a:off x="124652" y="7757995"/>
            <a:ext cx="3798211" cy="2519480"/>
          </a:xfrm>
          <a:custGeom>
            <a:avLst/>
            <a:gdLst/>
            <a:ahLst/>
            <a:cxnLst/>
            <a:rect l="l" t="t" r="r" b="b"/>
            <a:pathLst>
              <a:path w="3798211" h="2519480">
                <a:moveTo>
                  <a:pt x="0" y="0"/>
                </a:moveTo>
                <a:lnTo>
                  <a:pt x="3798211" y="0"/>
                </a:lnTo>
                <a:lnTo>
                  <a:pt x="3798211" y="2519480"/>
                </a:lnTo>
                <a:lnTo>
                  <a:pt x="0" y="2519480"/>
                </a:lnTo>
                <a:lnTo>
                  <a:pt x="0" y="0"/>
                </a:lnTo>
                <a:close/>
              </a:path>
            </a:pathLst>
          </a:custGeom>
          <a:blipFill>
            <a:blip r:embed="rId4"/>
            <a:stretch>
              <a:fillRect/>
            </a:stretch>
          </a:blipFill>
        </p:spPr>
        <p:txBody>
          <a:bodyPr/>
          <a:lstStyle/>
          <a:p>
            <a:endParaRPr lang="en-MY"/>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sp>
        <p:nvSpPr>
          <p:cNvPr id="2" name="Freeform 2"/>
          <p:cNvSpPr/>
          <p:nvPr/>
        </p:nvSpPr>
        <p:spPr>
          <a:xfrm>
            <a:off x="14158186" y="368779"/>
            <a:ext cx="5200640" cy="2675966"/>
          </a:xfrm>
          <a:custGeom>
            <a:avLst/>
            <a:gdLst/>
            <a:ahLst/>
            <a:cxnLst/>
            <a:rect l="l" t="t" r="r" b="b"/>
            <a:pathLst>
              <a:path w="5200640" h="2675966">
                <a:moveTo>
                  <a:pt x="0" y="0"/>
                </a:moveTo>
                <a:lnTo>
                  <a:pt x="5200640" y="0"/>
                </a:lnTo>
                <a:lnTo>
                  <a:pt x="5200640" y="2675966"/>
                </a:lnTo>
                <a:lnTo>
                  <a:pt x="0" y="26759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15416521" y="1312834"/>
            <a:ext cx="2256049" cy="615286"/>
          </a:xfrm>
          <a:custGeom>
            <a:avLst/>
            <a:gdLst/>
            <a:ahLst/>
            <a:cxnLst/>
            <a:rect l="l" t="t" r="r" b="b"/>
            <a:pathLst>
              <a:path w="2256049" h="615286">
                <a:moveTo>
                  <a:pt x="0" y="0"/>
                </a:moveTo>
                <a:lnTo>
                  <a:pt x="2256049" y="0"/>
                </a:lnTo>
                <a:lnTo>
                  <a:pt x="2256049" y="615286"/>
                </a:lnTo>
                <a:lnTo>
                  <a:pt x="0" y="615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grpSp>
        <p:nvGrpSpPr>
          <p:cNvPr id="4" name="Group 4"/>
          <p:cNvGrpSpPr/>
          <p:nvPr/>
        </p:nvGrpSpPr>
        <p:grpSpPr>
          <a:xfrm>
            <a:off x="-1310329" y="851816"/>
            <a:ext cx="14262959" cy="1876969"/>
            <a:chOff x="0" y="0"/>
            <a:chExt cx="3088205" cy="406400"/>
          </a:xfrm>
        </p:grpSpPr>
        <p:sp>
          <p:nvSpPr>
            <p:cNvPr id="5" name="Freeform 5"/>
            <p:cNvSpPr/>
            <p:nvPr/>
          </p:nvSpPr>
          <p:spPr>
            <a:xfrm>
              <a:off x="0" y="0"/>
              <a:ext cx="3088205" cy="406400"/>
            </a:xfrm>
            <a:custGeom>
              <a:avLst/>
              <a:gdLst/>
              <a:ahLst/>
              <a:cxnLst/>
              <a:rect l="l" t="t" r="r" b="b"/>
              <a:pathLst>
                <a:path w="3088205" h="406400">
                  <a:moveTo>
                    <a:pt x="0" y="0"/>
                  </a:moveTo>
                  <a:lnTo>
                    <a:pt x="2885005" y="0"/>
                  </a:lnTo>
                  <a:lnTo>
                    <a:pt x="3088205" y="203200"/>
                  </a:lnTo>
                  <a:lnTo>
                    <a:pt x="2885005" y="406400"/>
                  </a:lnTo>
                  <a:lnTo>
                    <a:pt x="0" y="406400"/>
                  </a:lnTo>
                  <a:lnTo>
                    <a:pt x="203200" y="203200"/>
                  </a:lnTo>
                  <a:lnTo>
                    <a:pt x="0" y="0"/>
                  </a:lnTo>
                  <a:close/>
                </a:path>
              </a:pathLst>
            </a:custGeom>
            <a:solidFill>
              <a:srgbClr val="F5BA53"/>
            </a:solidFill>
          </p:spPr>
          <p:txBody>
            <a:bodyPr/>
            <a:lstStyle/>
            <a:p>
              <a:endParaRPr lang="en-MY"/>
            </a:p>
          </p:txBody>
        </p:sp>
        <p:sp>
          <p:nvSpPr>
            <p:cNvPr id="6" name="TextBox 6"/>
            <p:cNvSpPr txBox="1"/>
            <p:nvPr/>
          </p:nvSpPr>
          <p:spPr>
            <a:xfrm>
              <a:off x="177800" y="-57150"/>
              <a:ext cx="2834205" cy="463550"/>
            </a:xfrm>
            <a:prstGeom prst="rect">
              <a:avLst/>
            </a:prstGeom>
          </p:spPr>
          <p:txBody>
            <a:bodyPr lIns="50800" tIns="50800" rIns="50800" bIns="50800" rtlCol="0" anchor="ctr"/>
            <a:lstStyle/>
            <a:p>
              <a:pPr algn="ctr">
                <a:lnSpc>
                  <a:spcPts val="3219"/>
                </a:lnSpc>
              </a:pPr>
              <a:endParaRPr/>
            </a:p>
          </p:txBody>
        </p:sp>
      </p:grpSp>
      <p:sp>
        <p:nvSpPr>
          <p:cNvPr id="7" name="TextBox 7"/>
          <p:cNvSpPr txBox="1"/>
          <p:nvPr/>
        </p:nvSpPr>
        <p:spPr>
          <a:xfrm>
            <a:off x="836950" y="1336179"/>
            <a:ext cx="10117939" cy="1079693"/>
          </a:xfrm>
          <a:prstGeom prst="rect">
            <a:avLst/>
          </a:prstGeom>
        </p:spPr>
        <p:txBody>
          <a:bodyPr lIns="0" tIns="0" rIns="0" bIns="0" rtlCol="0" anchor="t">
            <a:spAutoFit/>
          </a:bodyPr>
          <a:lstStyle/>
          <a:p>
            <a:pPr algn="ctr">
              <a:lnSpc>
                <a:spcPts val="8019"/>
              </a:lnSpc>
            </a:pPr>
            <a:r>
              <a:rPr lang="en-US" sz="8267">
                <a:solidFill>
                  <a:srgbClr val="3B435F"/>
                </a:solidFill>
                <a:latin typeface="Poetsen"/>
              </a:rPr>
              <a:t>Meet the Team</a:t>
            </a:r>
          </a:p>
        </p:txBody>
      </p:sp>
      <p:sp>
        <p:nvSpPr>
          <p:cNvPr id="8" name="Freeform 8"/>
          <p:cNvSpPr/>
          <p:nvPr/>
        </p:nvSpPr>
        <p:spPr>
          <a:xfrm>
            <a:off x="9680226" y="278750"/>
            <a:ext cx="4201610" cy="3170306"/>
          </a:xfrm>
          <a:custGeom>
            <a:avLst/>
            <a:gdLst/>
            <a:ahLst/>
            <a:cxnLst/>
            <a:rect l="l" t="t" r="r" b="b"/>
            <a:pathLst>
              <a:path w="4201610" h="3170306">
                <a:moveTo>
                  <a:pt x="0" y="0"/>
                </a:moveTo>
                <a:lnTo>
                  <a:pt x="4201610" y="0"/>
                </a:lnTo>
                <a:lnTo>
                  <a:pt x="4201610" y="3170306"/>
                </a:lnTo>
                <a:lnTo>
                  <a:pt x="0" y="31703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MY"/>
          </a:p>
        </p:txBody>
      </p:sp>
      <p:sp>
        <p:nvSpPr>
          <p:cNvPr id="9" name="Freeform 9"/>
          <p:cNvSpPr/>
          <p:nvPr/>
        </p:nvSpPr>
        <p:spPr>
          <a:xfrm>
            <a:off x="3005732" y="3553831"/>
            <a:ext cx="3133049" cy="6312003"/>
          </a:xfrm>
          <a:custGeom>
            <a:avLst/>
            <a:gdLst/>
            <a:ahLst/>
            <a:cxnLst/>
            <a:rect l="l" t="t" r="r" b="b"/>
            <a:pathLst>
              <a:path w="3133049" h="6312003">
                <a:moveTo>
                  <a:pt x="0" y="0"/>
                </a:moveTo>
                <a:lnTo>
                  <a:pt x="3133048" y="0"/>
                </a:lnTo>
                <a:lnTo>
                  <a:pt x="3133048" y="6312003"/>
                </a:lnTo>
                <a:lnTo>
                  <a:pt x="0" y="63120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10" name="Freeform 10"/>
          <p:cNvSpPr/>
          <p:nvPr/>
        </p:nvSpPr>
        <p:spPr>
          <a:xfrm>
            <a:off x="7685740" y="3553831"/>
            <a:ext cx="2916519" cy="4226839"/>
          </a:xfrm>
          <a:custGeom>
            <a:avLst/>
            <a:gdLst/>
            <a:ahLst/>
            <a:cxnLst/>
            <a:rect l="l" t="t" r="r" b="b"/>
            <a:pathLst>
              <a:path w="2916519" h="4226839">
                <a:moveTo>
                  <a:pt x="0" y="0"/>
                </a:moveTo>
                <a:lnTo>
                  <a:pt x="2916520" y="0"/>
                </a:lnTo>
                <a:lnTo>
                  <a:pt x="2916520" y="4226839"/>
                </a:lnTo>
                <a:lnTo>
                  <a:pt x="0" y="4226839"/>
                </a:lnTo>
                <a:lnTo>
                  <a:pt x="0" y="0"/>
                </a:lnTo>
                <a:close/>
              </a:path>
            </a:pathLst>
          </a:custGeom>
          <a:blipFill>
            <a:blip r:embed="rId10"/>
            <a:stretch>
              <a:fillRect/>
            </a:stretch>
          </a:blipFill>
        </p:spPr>
        <p:txBody>
          <a:bodyPr/>
          <a:lstStyle/>
          <a:p>
            <a:endParaRPr lang="en-MY"/>
          </a:p>
        </p:txBody>
      </p:sp>
      <p:sp>
        <p:nvSpPr>
          <p:cNvPr id="11" name="Freeform 11"/>
          <p:cNvSpPr/>
          <p:nvPr/>
        </p:nvSpPr>
        <p:spPr>
          <a:xfrm>
            <a:off x="12262061" y="3553831"/>
            <a:ext cx="3792249" cy="7046409"/>
          </a:xfrm>
          <a:custGeom>
            <a:avLst/>
            <a:gdLst/>
            <a:ahLst/>
            <a:cxnLst/>
            <a:rect l="l" t="t" r="r" b="b"/>
            <a:pathLst>
              <a:path w="3792249" h="7046409">
                <a:moveTo>
                  <a:pt x="0" y="0"/>
                </a:moveTo>
                <a:lnTo>
                  <a:pt x="3792249" y="0"/>
                </a:lnTo>
                <a:lnTo>
                  <a:pt x="3792249" y="7046409"/>
                </a:lnTo>
                <a:lnTo>
                  <a:pt x="0" y="70464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grpSp>
        <p:nvGrpSpPr>
          <p:cNvPr id="12" name="Group 12"/>
          <p:cNvGrpSpPr/>
          <p:nvPr/>
        </p:nvGrpSpPr>
        <p:grpSpPr>
          <a:xfrm>
            <a:off x="3005732" y="7072164"/>
            <a:ext cx="14666839" cy="3086100"/>
            <a:chOff x="0" y="0"/>
            <a:chExt cx="3862871" cy="812800"/>
          </a:xfrm>
        </p:grpSpPr>
        <p:sp>
          <p:nvSpPr>
            <p:cNvPr id="13" name="Freeform 13"/>
            <p:cNvSpPr/>
            <p:nvPr/>
          </p:nvSpPr>
          <p:spPr>
            <a:xfrm>
              <a:off x="0" y="0"/>
              <a:ext cx="3862871" cy="812800"/>
            </a:xfrm>
            <a:custGeom>
              <a:avLst/>
              <a:gdLst/>
              <a:ahLst/>
              <a:cxnLst/>
              <a:rect l="l" t="t" r="r" b="b"/>
              <a:pathLst>
                <a:path w="3862871" h="812800">
                  <a:moveTo>
                    <a:pt x="26920" y="0"/>
                  </a:moveTo>
                  <a:lnTo>
                    <a:pt x="3835951" y="0"/>
                  </a:lnTo>
                  <a:cubicBezTo>
                    <a:pt x="3843091" y="0"/>
                    <a:pt x="3849938" y="2836"/>
                    <a:pt x="3854986" y="7885"/>
                  </a:cubicBezTo>
                  <a:cubicBezTo>
                    <a:pt x="3860035" y="12933"/>
                    <a:pt x="3862871" y="19781"/>
                    <a:pt x="3862871" y="26920"/>
                  </a:cubicBezTo>
                  <a:lnTo>
                    <a:pt x="3862871" y="785880"/>
                  </a:lnTo>
                  <a:cubicBezTo>
                    <a:pt x="3862871" y="800747"/>
                    <a:pt x="3850818" y="812800"/>
                    <a:pt x="3835951" y="812800"/>
                  </a:cubicBezTo>
                  <a:lnTo>
                    <a:pt x="26920" y="812800"/>
                  </a:lnTo>
                  <a:cubicBezTo>
                    <a:pt x="12053" y="812800"/>
                    <a:pt x="0" y="800747"/>
                    <a:pt x="0" y="785880"/>
                  </a:cubicBezTo>
                  <a:lnTo>
                    <a:pt x="0" y="26920"/>
                  </a:lnTo>
                  <a:cubicBezTo>
                    <a:pt x="0" y="12053"/>
                    <a:pt x="12053" y="0"/>
                    <a:pt x="26920" y="0"/>
                  </a:cubicBezTo>
                  <a:close/>
                </a:path>
              </a:pathLst>
            </a:custGeom>
            <a:solidFill>
              <a:srgbClr val="FEF7E4"/>
            </a:solidFill>
          </p:spPr>
          <p:txBody>
            <a:bodyPr/>
            <a:lstStyle/>
            <a:p>
              <a:endParaRPr lang="en-MY"/>
            </a:p>
          </p:txBody>
        </p:sp>
        <p:sp>
          <p:nvSpPr>
            <p:cNvPr id="14" name="TextBox 14"/>
            <p:cNvSpPr txBox="1"/>
            <p:nvPr/>
          </p:nvSpPr>
          <p:spPr>
            <a:xfrm>
              <a:off x="0" y="-57150"/>
              <a:ext cx="3862871" cy="869950"/>
            </a:xfrm>
            <a:prstGeom prst="rect">
              <a:avLst/>
            </a:prstGeom>
          </p:spPr>
          <p:txBody>
            <a:bodyPr lIns="50800" tIns="50800" rIns="50800" bIns="50800" rtlCol="0" anchor="ctr"/>
            <a:lstStyle/>
            <a:p>
              <a:pPr algn="ctr">
                <a:lnSpc>
                  <a:spcPts val="3219"/>
                </a:lnSpc>
              </a:pPr>
              <a:endParaRPr/>
            </a:p>
          </p:txBody>
        </p:sp>
      </p:grpSp>
      <p:sp>
        <p:nvSpPr>
          <p:cNvPr id="15" name="Freeform 15"/>
          <p:cNvSpPr/>
          <p:nvPr/>
        </p:nvSpPr>
        <p:spPr>
          <a:xfrm>
            <a:off x="-66675" y="8424714"/>
            <a:ext cx="6399896" cy="4114800"/>
          </a:xfrm>
          <a:custGeom>
            <a:avLst/>
            <a:gdLst/>
            <a:ahLst/>
            <a:cxnLst/>
            <a:rect l="l" t="t" r="r" b="b"/>
            <a:pathLst>
              <a:path w="6399896" h="4114800">
                <a:moveTo>
                  <a:pt x="0" y="0"/>
                </a:moveTo>
                <a:lnTo>
                  <a:pt x="6399896" y="0"/>
                </a:lnTo>
                <a:lnTo>
                  <a:pt x="6399896"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sp>
        <p:nvSpPr>
          <p:cNvPr id="16" name="TextBox 16"/>
          <p:cNvSpPr txBox="1"/>
          <p:nvPr/>
        </p:nvSpPr>
        <p:spPr>
          <a:xfrm>
            <a:off x="11781031" y="7135743"/>
            <a:ext cx="3869426" cy="993696"/>
          </a:xfrm>
          <a:prstGeom prst="rect">
            <a:avLst/>
          </a:prstGeom>
        </p:spPr>
        <p:txBody>
          <a:bodyPr lIns="0" tIns="0" rIns="0" bIns="0" rtlCol="0" anchor="t">
            <a:spAutoFit/>
          </a:bodyPr>
          <a:lstStyle/>
          <a:p>
            <a:pPr algn="ctr">
              <a:lnSpc>
                <a:spcPts val="3898"/>
              </a:lnSpc>
            </a:pPr>
            <a:r>
              <a:rPr lang="en-US" sz="4019">
                <a:solidFill>
                  <a:srgbClr val="3B435F"/>
                </a:solidFill>
                <a:latin typeface="Poetsen"/>
              </a:rPr>
              <a:t>WU LIQIANG     209759</a:t>
            </a:r>
          </a:p>
        </p:txBody>
      </p:sp>
      <p:grpSp>
        <p:nvGrpSpPr>
          <p:cNvPr id="17" name="Group 17"/>
          <p:cNvGrpSpPr/>
          <p:nvPr/>
        </p:nvGrpSpPr>
        <p:grpSpPr>
          <a:xfrm>
            <a:off x="7516160" y="7065853"/>
            <a:ext cx="3086100" cy="3086100"/>
            <a:chOff x="0" y="0"/>
            <a:chExt cx="812800" cy="812800"/>
          </a:xfrm>
        </p:grpSpPr>
        <p:sp>
          <p:nvSpPr>
            <p:cNvPr id="18" name="Freeform 18"/>
            <p:cNvSpPr/>
            <p:nvPr/>
          </p:nvSpPr>
          <p:spPr>
            <a:xfrm>
              <a:off x="0" y="0"/>
              <a:ext cx="812800" cy="8128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EF7E4"/>
            </a:solidFill>
          </p:spPr>
          <p:txBody>
            <a:bodyPr/>
            <a:lstStyle/>
            <a:p>
              <a:endParaRPr lang="en-MY"/>
            </a:p>
          </p:txBody>
        </p:sp>
        <p:sp>
          <p:nvSpPr>
            <p:cNvPr id="19" name="TextBox 19"/>
            <p:cNvSpPr txBox="1"/>
            <p:nvPr/>
          </p:nvSpPr>
          <p:spPr>
            <a:xfrm>
              <a:off x="0" y="-57150"/>
              <a:ext cx="812800" cy="869950"/>
            </a:xfrm>
            <a:prstGeom prst="rect">
              <a:avLst/>
            </a:prstGeom>
          </p:spPr>
          <p:txBody>
            <a:bodyPr lIns="50800" tIns="50800" rIns="50800" bIns="50800" rtlCol="0" anchor="ctr"/>
            <a:lstStyle/>
            <a:p>
              <a:pPr algn="ctr">
                <a:lnSpc>
                  <a:spcPts val="3219"/>
                </a:lnSpc>
              </a:pPr>
              <a:endParaRPr/>
            </a:p>
          </p:txBody>
        </p:sp>
      </p:grpSp>
      <p:sp>
        <p:nvSpPr>
          <p:cNvPr id="20" name="TextBox 20"/>
          <p:cNvSpPr txBox="1"/>
          <p:nvPr/>
        </p:nvSpPr>
        <p:spPr>
          <a:xfrm>
            <a:off x="7209287" y="7135743"/>
            <a:ext cx="3869426" cy="1479471"/>
          </a:xfrm>
          <a:prstGeom prst="rect">
            <a:avLst/>
          </a:prstGeom>
        </p:spPr>
        <p:txBody>
          <a:bodyPr lIns="0" tIns="0" rIns="0" bIns="0" rtlCol="0" anchor="t">
            <a:spAutoFit/>
          </a:bodyPr>
          <a:lstStyle/>
          <a:p>
            <a:pPr algn="ctr">
              <a:lnSpc>
                <a:spcPts val="3898"/>
              </a:lnSpc>
            </a:pPr>
            <a:r>
              <a:rPr lang="en-US" sz="4019">
                <a:solidFill>
                  <a:srgbClr val="3B435F"/>
                </a:solidFill>
                <a:latin typeface="Poetsen"/>
              </a:rPr>
              <a:t>THANESH RAO A/L SIMMATHIRI  210887</a:t>
            </a:r>
          </a:p>
        </p:txBody>
      </p:sp>
      <p:sp>
        <p:nvSpPr>
          <p:cNvPr id="21" name="Freeform 21"/>
          <p:cNvSpPr/>
          <p:nvPr/>
        </p:nvSpPr>
        <p:spPr>
          <a:xfrm>
            <a:off x="5617600" y="8510439"/>
            <a:ext cx="6399896" cy="4114800"/>
          </a:xfrm>
          <a:custGeom>
            <a:avLst/>
            <a:gdLst/>
            <a:ahLst/>
            <a:cxnLst/>
            <a:rect l="l" t="t" r="r" b="b"/>
            <a:pathLst>
              <a:path w="6399896" h="4114800">
                <a:moveTo>
                  <a:pt x="0" y="0"/>
                </a:moveTo>
                <a:lnTo>
                  <a:pt x="6399897" y="0"/>
                </a:lnTo>
                <a:lnTo>
                  <a:pt x="6399897"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sp>
        <p:nvSpPr>
          <p:cNvPr id="22" name="Freeform 22"/>
          <p:cNvSpPr/>
          <p:nvPr/>
        </p:nvSpPr>
        <p:spPr>
          <a:xfrm>
            <a:off x="13558558" y="8229600"/>
            <a:ext cx="6399896" cy="4114800"/>
          </a:xfrm>
          <a:custGeom>
            <a:avLst/>
            <a:gdLst/>
            <a:ahLst/>
            <a:cxnLst/>
            <a:rect l="l" t="t" r="r" b="b"/>
            <a:pathLst>
              <a:path w="6399896" h="4114800">
                <a:moveTo>
                  <a:pt x="0" y="0"/>
                </a:moveTo>
                <a:lnTo>
                  <a:pt x="6399896" y="0"/>
                </a:lnTo>
                <a:lnTo>
                  <a:pt x="6399896"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sp>
        <p:nvSpPr>
          <p:cNvPr id="23" name="Freeform 23"/>
          <p:cNvSpPr/>
          <p:nvPr/>
        </p:nvSpPr>
        <p:spPr>
          <a:xfrm>
            <a:off x="10449121" y="8386614"/>
            <a:ext cx="6399896" cy="4114800"/>
          </a:xfrm>
          <a:custGeom>
            <a:avLst/>
            <a:gdLst/>
            <a:ahLst/>
            <a:cxnLst/>
            <a:rect l="l" t="t" r="r" b="b"/>
            <a:pathLst>
              <a:path w="6399896" h="4114800">
                <a:moveTo>
                  <a:pt x="0" y="0"/>
                </a:moveTo>
                <a:lnTo>
                  <a:pt x="6399896" y="0"/>
                </a:lnTo>
                <a:lnTo>
                  <a:pt x="6399896"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sp>
        <p:nvSpPr>
          <p:cNvPr id="24" name="Freeform 24"/>
          <p:cNvSpPr/>
          <p:nvPr/>
        </p:nvSpPr>
        <p:spPr>
          <a:xfrm>
            <a:off x="0" y="5686331"/>
            <a:ext cx="3661396" cy="4471934"/>
          </a:xfrm>
          <a:custGeom>
            <a:avLst/>
            <a:gdLst/>
            <a:ahLst/>
            <a:cxnLst/>
            <a:rect l="l" t="t" r="r" b="b"/>
            <a:pathLst>
              <a:path w="3661396" h="4471934">
                <a:moveTo>
                  <a:pt x="0" y="0"/>
                </a:moveTo>
                <a:lnTo>
                  <a:pt x="3661396" y="0"/>
                </a:lnTo>
                <a:lnTo>
                  <a:pt x="3661396" y="4471933"/>
                </a:lnTo>
                <a:lnTo>
                  <a:pt x="0" y="4471933"/>
                </a:lnTo>
                <a:lnTo>
                  <a:pt x="0" y="0"/>
                </a:lnTo>
                <a:close/>
              </a:path>
            </a:pathLst>
          </a:custGeom>
          <a:blipFill>
            <a:blip r:embed="rId15"/>
            <a:stretch>
              <a:fillRect/>
            </a:stretch>
          </a:blipFill>
        </p:spPr>
        <p:txBody>
          <a:bodyPr/>
          <a:lstStyle/>
          <a:p>
            <a:endParaRPr lang="en-MY"/>
          </a:p>
        </p:txBody>
      </p:sp>
      <p:sp>
        <p:nvSpPr>
          <p:cNvPr id="25" name="TextBox 25"/>
          <p:cNvSpPr txBox="1"/>
          <p:nvPr/>
        </p:nvSpPr>
        <p:spPr>
          <a:xfrm>
            <a:off x="2635010" y="7331447"/>
            <a:ext cx="3869426" cy="993696"/>
          </a:xfrm>
          <a:prstGeom prst="rect">
            <a:avLst/>
          </a:prstGeom>
        </p:spPr>
        <p:txBody>
          <a:bodyPr lIns="0" tIns="0" rIns="0" bIns="0" rtlCol="0" anchor="t">
            <a:spAutoFit/>
          </a:bodyPr>
          <a:lstStyle/>
          <a:p>
            <a:pPr algn="ctr">
              <a:lnSpc>
                <a:spcPts val="3898"/>
              </a:lnSpc>
            </a:pPr>
            <a:r>
              <a:rPr lang="en-US" sz="4019">
                <a:solidFill>
                  <a:srgbClr val="3B435F"/>
                </a:solidFill>
                <a:latin typeface="Poetsen"/>
              </a:rPr>
              <a:t>CHENG KE XI     212228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1576689" y="303127"/>
            <a:ext cx="7685769" cy="1017240"/>
            <a:chOff x="0" y="0"/>
            <a:chExt cx="2174391" cy="287789"/>
          </a:xfrm>
        </p:grpSpPr>
        <p:sp>
          <p:nvSpPr>
            <p:cNvPr id="3" name="Freeform 3"/>
            <p:cNvSpPr/>
            <p:nvPr/>
          </p:nvSpPr>
          <p:spPr>
            <a:xfrm>
              <a:off x="0" y="0"/>
              <a:ext cx="2174391" cy="287789"/>
            </a:xfrm>
            <a:custGeom>
              <a:avLst/>
              <a:gdLst/>
              <a:ahLst/>
              <a:cxnLst/>
              <a:rect l="l" t="t" r="r" b="b"/>
              <a:pathLst>
                <a:path w="2174391" h="287789">
                  <a:moveTo>
                    <a:pt x="0" y="0"/>
                  </a:moveTo>
                  <a:lnTo>
                    <a:pt x="1971191" y="0"/>
                  </a:lnTo>
                  <a:lnTo>
                    <a:pt x="2174391" y="143894"/>
                  </a:lnTo>
                  <a:lnTo>
                    <a:pt x="1971191" y="287789"/>
                  </a:lnTo>
                  <a:lnTo>
                    <a:pt x="0" y="287789"/>
                  </a:lnTo>
                  <a:lnTo>
                    <a:pt x="203200" y="143894"/>
                  </a:lnTo>
                  <a:lnTo>
                    <a:pt x="0" y="0"/>
                  </a:lnTo>
                  <a:close/>
                </a:path>
              </a:pathLst>
            </a:custGeom>
            <a:solidFill>
              <a:srgbClr val="F5BA53"/>
            </a:solidFill>
          </p:spPr>
          <p:txBody>
            <a:bodyPr/>
            <a:lstStyle/>
            <a:p>
              <a:endParaRPr lang="en-MY"/>
            </a:p>
          </p:txBody>
        </p:sp>
        <p:sp>
          <p:nvSpPr>
            <p:cNvPr id="4" name="TextBox 4"/>
            <p:cNvSpPr txBox="1"/>
            <p:nvPr/>
          </p:nvSpPr>
          <p:spPr>
            <a:xfrm>
              <a:off x="177800" y="-57150"/>
              <a:ext cx="1920391" cy="344939"/>
            </a:xfrm>
            <a:prstGeom prst="rect">
              <a:avLst/>
            </a:prstGeom>
          </p:spPr>
          <p:txBody>
            <a:bodyPr lIns="50800" tIns="50800" rIns="50800" bIns="50800" rtlCol="0" anchor="ctr"/>
            <a:lstStyle/>
            <a:p>
              <a:pPr algn="ctr">
                <a:lnSpc>
                  <a:spcPts val="3219"/>
                </a:lnSpc>
              </a:pPr>
              <a:endParaRPr/>
            </a:p>
          </p:txBody>
        </p:sp>
      </p:grpSp>
      <p:sp>
        <p:nvSpPr>
          <p:cNvPr id="5" name="Freeform 5"/>
          <p:cNvSpPr/>
          <p:nvPr/>
        </p:nvSpPr>
        <p:spPr>
          <a:xfrm>
            <a:off x="180975" y="80126"/>
            <a:ext cx="10812707" cy="10126748"/>
          </a:xfrm>
          <a:custGeom>
            <a:avLst/>
            <a:gdLst/>
            <a:ahLst/>
            <a:cxnLst/>
            <a:rect l="l" t="t" r="r" b="b"/>
            <a:pathLst>
              <a:path w="10812707" h="10126748">
                <a:moveTo>
                  <a:pt x="0" y="0"/>
                </a:moveTo>
                <a:lnTo>
                  <a:pt x="10812707" y="0"/>
                </a:lnTo>
                <a:lnTo>
                  <a:pt x="10812707" y="10126748"/>
                </a:lnTo>
                <a:lnTo>
                  <a:pt x="0" y="10126748"/>
                </a:lnTo>
                <a:lnTo>
                  <a:pt x="0" y="0"/>
                </a:lnTo>
                <a:close/>
              </a:path>
            </a:pathLst>
          </a:custGeom>
          <a:blipFill>
            <a:blip r:embed="rId2"/>
            <a:stretch>
              <a:fillRect r="-34269"/>
            </a:stretch>
          </a:blipFill>
          <a:ln w="38100" cap="rnd">
            <a:solidFill>
              <a:srgbClr val="000000"/>
            </a:solidFill>
            <a:prstDash val="solid"/>
            <a:round/>
          </a:ln>
        </p:spPr>
        <p:txBody>
          <a:bodyPr/>
          <a:lstStyle/>
          <a:p>
            <a:endParaRPr lang="en-MY"/>
          </a:p>
        </p:txBody>
      </p:sp>
      <p:sp>
        <p:nvSpPr>
          <p:cNvPr id="6" name="TextBox 6"/>
          <p:cNvSpPr txBox="1"/>
          <p:nvPr/>
        </p:nvSpPr>
        <p:spPr>
          <a:xfrm>
            <a:off x="11749713" y="474716"/>
            <a:ext cx="7065070" cy="721687"/>
          </a:xfrm>
          <a:prstGeom prst="rect">
            <a:avLst/>
          </a:prstGeom>
        </p:spPr>
        <p:txBody>
          <a:bodyPr lIns="0" tIns="0" rIns="0" bIns="0" rtlCol="0" anchor="t">
            <a:spAutoFit/>
          </a:bodyPr>
          <a:lstStyle/>
          <a:p>
            <a:pPr algn="ctr">
              <a:lnSpc>
                <a:spcPts val="5303"/>
              </a:lnSpc>
            </a:pPr>
            <a:r>
              <a:rPr lang="en-US" sz="5467">
                <a:solidFill>
                  <a:srgbClr val="3B435F"/>
                </a:solidFill>
                <a:latin typeface="Poetsen"/>
              </a:rPr>
              <a:t>Run in CodeSpace</a:t>
            </a:r>
          </a:p>
        </p:txBody>
      </p:sp>
      <p:sp>
        <p:nvSpPr>
          <p:cNvPr id="7" name="Freeform 7"/>
          <p:cNvSpPr/>
          <p:nvPr/>
        </p:nvSpPr>
        <p:spPr>
          <a:xfrm>
            <a:off x="11749713" y="2723967"/>
            <a:ext cx="6398248" cy="7305326"/>
          </a:xfrm>
          <a:custGeom>
            <a:avLst/>
            <a:gdLst/>
            <a:ahLst/>
            <a:cxnLst/>
            <a:rect l="l" t="t" r="r" b="b"/>
            <a:pathLst>
              <a:path w="6398248" h="7305326">
                <a:moveTo>
                  <a:pt x="0" y="0"/>
                </a:moveTo>
                <a:lnTo>
                  <a:pt x="6398248" y="0"/>
                </a:lnTo>
                <a:lnTo>
                  <a:pt x="6398248" y="7305326"/>
                </a:lnTo>
                <a:lnTo>
                  <a:pt x="0" y="7305326"/>
                </a:lnTo>
                <a:lnTo>
                  <a:pt x="0" y="0"/>
                </a:lnTo>
                <a:close/>
              </a:path>
            </a:pathLst>
          </a:custGeom>
          <a:blipFill>
            <a:blip r:embed="rId3"/>
            <a:stretch>
              <a:fillRect/>
            </a:stretch>
          </a:blipFill>
        </p:spPr>
        <p:txBody>
          <a:bodyPr/>
          <a:lstStyle/>
          <a:p>
            <a:endParaRPr lang="en-MY"/>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sp>
        <p:nvSpPr>
          <p:cNvPr id="2" name="Freeform 2"/>
          <p:cNvSpPr/>
          <p:nvPr/>
        </p:nvSpPr>
        <p:spPr>
          <a:xfrm>
            <a:off x="-3845970" y="4042893"/>
            <a:ext cx="8457625" cy="5610225"/>
          </a:xfrm>
          <a:custGeom>
            <a:avLst/>
            <a:gdLst/>
            <a:ahLst/>
            <a:cxnLst/>
            <a:rect l="l" t="t" r="r" b="b"/>
            <a:pathLst>
              <a:path w="8457625" h="5610225">
                <a:moveTo>
                  <a:pt x="0" y="0"/>
                </a:moveTo>
                <a:lnTo>
                  <a:pt x="8457625" y="0"/>
                </a:lnTo>
                <a:lnTo>
                  <a:pt x="8457625" y="5610225"/>
                </a:lnTo>
                <a:lnTo>
                  <a:pt x="0" y="5610225"/>
                </a:lnTo>
                <a:lnTo>
                  <a:pt x="0" y="0"/>
                </a:lnTo>
                <a:close/>
              </a:path>
            </a:pathLst>
          </a:custGeom>
          <a:blipFill>
            <a:blip r:embed="rId2"/>
            <a:stretch>
              <a:fillRect/>
            </a:stretch>
          </a:blipFill>
        </p:spPr>
        <p:txBody>
          <a:bodyPr/>
          <a:lstStyle/>
          <a:p>
            <a:endParaRPr lang="en-MY"/>
          </a:p>
        </p:txBody>
      </p:sp>
      <p:sp>
        <p:nvSpPr>
          <p:cNvPr id="3" name="Freeform 3"/>
          <p:cNvSpPr/>
          <p:nvPr/>
        </p:nvSpPr>
        <p:spPr>
          <a:xfrm>
            <a:off x="0" y="8477955"/>
            <a:ext cx="7315200" cy="3016853"/>
          </a:xfrm>
          <a:custGeom>
            <a:avLst/>
            <a:gdLst/>
            <a:ahLst/>
            <a:cxnLst/>
            <a:rect l="l" t="t" r="r" b="b"/>
            <a:pathLst>
              <a:path w="7315200" h="3016853">
                <a:moveTo>
                  <a:pt x="0" y="0"/>
                </a:moveTo>
                <a:lnTo>
                  <a:pt x="7315200" y="0"/>
                </a:lnTo>
                <a:lnTo>
                  <a:pt x="7315200" y="3016853"/>
                </a:lnTo>
                <a:lnTo>
                  <a:pt x="0" y="30168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4" name="Freeform 4"/>
          <p:cNvSpPr/>
          <p:nvPr/>
        </p:nvSpPr>
        <p:spPr>
          <a:xfrm>
            <a:off x="4889567" y="8339010"/>
            <a:ext cx="7315200" cy="3016853"/>
          </a:xfrm>
          <a:custGeom>
            <a:avLst/>
            <a:gdLst/>
            <a:ahLst/>
            <a:cxnLst/>
            <a:rect l="l" t="t" r="r" b="b"/>
            <a:pathLst>
              <a:path w="7315200" h="3016853">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9788664" y="8339010"/>
            <a:ext cx="7315200" cy="3016853"/>
          </a:xfrm>
          <a:custGeom>
            <a:avLst/>
            <a:gdLst/>
            <a:ahLst/>
            <a:cxnLst/>
            <a:rect l="l" t="t" r="r" b="b"/>
            <a:pathLst>
              <a:path w="7315200" h="3016853">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6" name="Freeform 6"/>
          <p:cNvSpPr/>
          <p:nvPr/>
        </p:nvSpPr>
        <p:spPr>
          <a:xfrm>
            <a:off x="10972800" y="8339010"/>
            <a:ext cx="7315200" cy="3016853"/>
          </a:xfrm>
          <a:custGeom>
            <a:avLst/>
            <a:gdLst/>
            <a:ahLst/>
            <a:cxnLst/>
            <a:rect l="l" t="t" r="r" b="b"/>
            <a:pathLst>
              <a:path w="7315200" h="3016853">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7" name="TextBox 7"/>
          <p:cNvSpPr txBox="1"/>
          <p:nvPr/>
        </p:nvSpPr>
        <p:spPr>
          <a:xfrm>
            <a:off x="5431355" y="3046602"/>
            <a:ext cx="12337541" cy="4659631"/>
          </a:xfrm>
          <a:prstGeom prst="rect">
            <a:avLst/>
          </a:prstGeom>
        </p:spPr>
        <p:txBody>
          <a:bodyPr lIns="0" tIns="0" rIns="0" bIns="0" rtlCol="0" anchor="t">
            <a:spAutoFit/>
          </a:bodyPr>
          <a:lstStyle/>
          <a:p>
            <a:pPr algn="l">
              <a:lnSpc>
                <a:spcPts val="4619"/>
              </a:lnSpc>
              <a:spcBef>
                <a:spcPct val="0"/>
              </a:spcBef>
            </a:pPr>
            <a:r>
              <a:rPr lang="en-US" sz="3299">
                <a:solidFill>
                  <a:srgbClr val="3B435F"/>
                </a:solidFill>
                <a:latin typeface="Poppins"/>
              </a:rPr>
              <a:t>THIS PROJECT SUCCESSFULLY ADDRESSES THE EFFICIENT CARGO LOADING PROBLEM FOR HUMANITARIAN AID DELIVERY, PROVIDING A ROBUST AND OPTIMAL SOLUTION USING DYNAMIC PROGRAMMING. THE DEVELOPED ALGORITHM AND ITS IMPLEMENTATION ENSURE THAT THE HIGHEST PRIORITY ITEMS ARE DELIVERED WITHIN THE WEIGHT CONSTRAINTS OF THE CARGO PLANE, THEREBY ENHANCING THE EFFICIENCY AND IMPACT OF THE RELIEF EFFORTS.</a:t>
            </a:r>
          </a:p>
        </p:txBody>
      </p:sp>
      <p:grpSp>
        <p:nvGrpSpPr>
          <p:cNvPr id="8" name="Group 8"/>
          <p:cNvGrpSpPr/>
          <p:nvPr/>
        </p:nvGrpSpPr>
        <p:grpSpPr>
          <a:xfrm>
            <a:off x="1429468" y="820271"/>
            <a:ext cx="5721092" cy="1492783"/>
            <a:chOff x="0" y="0"/>
            <a:chExt cx="1557529" cy="406400"/>
          </a:xfrm>
        </p:grpSpPr>
        <p:sp>
          <p:nvSpPr>
            <p:cNvPr id="9" name="Freeform 9"/>
            <p:cNvSpPr/>
            <p:nvPr/>
          </p:nvSpPr>
          <p:spPr>
            <a:xfrm>
              <a:off x="0" y="0"/>
              <a:ext cx="1557529" cy="406400"/>
            </a:xfrm>
            <a:custGeom>
              <a:avLst/>
              <a:gdLst/>
              <a:ahLst/>
              <a:cxnLst/>
              <a:rect l="l" t="t" r="r" b="b"/>
              <a:pathLst>
                <a:path w="1557529" h="406400">
                  <a:moveTo>
                    <a:pt x="0" y="0"/>
                  </a:moveTo>
                  <a:lnTo>
                    <a:pt x="1354329" y="0"/>
                  </a:lnTo>
                  <a:lnTo>
                    <a:pt x="1557529" y="203200"/>
                  </a:lnTo>
                  <a:lnTo>
                    <a:pt x="1354329" y="406400"/>
                  </a:lnTo>
                  <a:lnTo>
                    <a:pt x="0" y="406400"/>
                  </a:lnTo>
                  <a:lnTo>
                    <a:pt x="203200" y="203200"/>
                  </a:lnTo>
                  <a:lnTo>
                    <a:pt x="0" y="0"/>
                  </a:lnTo>
                  <a:close/>
                </a:path>
              </a:pathLst>
            </a:custGeom>
            <a:solidFill>
              <a:srgbClr val="F5BA53"/>
            </a:solidFill>
          </p:spPr>
          <p:txBody>
            <a:bodyPr/>
            <a:lstStyle/>
            <a:p>
              <a:endParaRPr lang="en-MY"/>
            </a:p>
          </p:txBody>
        </p:sp>
        <p:sp>
          <p:nvSpPr>
            <p:cNvPr id="10" name="TextBox 10"/>
            <p:cNvSpPr txBox="1"/>
            <p:nvPr/>
          </p:nvSpPr>
          <p:spPr>
            <a:xfrm>
              <a:off x="177800" y="-57150"/>
              <a:ext cx="1303529" cy="463550"/>
            </a:xfrm>
            <a:prstGeom prst="rect">
              <a:avLst/>
            </a:prstGeom>
          </p:spPr>
          <p:txBody>
            <a:bodyPr lIns="50800" tIns="50800" rIns="50800" bIns="50800" rtlCol="0" anchor="ctr"/>
            <a:lstStyle/>
            <a:p>
              <a:pPr algn="ctr">
                <a:lnSpc>
                  <a:spcPts val="3219"/>
                </a:lnSpc>
              </a:pPr>
              <a:endParaRPr/>
            </a:p>
          </p:txBody>
        </p:sp>
      </p:grpSp>
      <p:sp>
        <p:nvSpPr>
          <p:cNvPr id="11" name="TextBox 11"/>
          <p:cNvSpPr txBox="1"/>
          <p:nvPr/>
        </p:nvSpPr>
        <p:spPr>
          <a:xfrm>
            <a:off x="197032" y="1162050"/>
            <a:ext cx="8185966" cy="799283"/>
          </a:xfrm>
          <a:prstGeom prst="rect">
            <a:avLst/>
          </a:prstGeom>
        </p:spPr>
        <p:txBody>
          <a:bodyPr lIns="0" tIns="0" rIns="0" bIns="0" rtlCol="0" anchor="t">
            <a:spAutoFit/>
          </a:bodyPr>
          <a:lstStyle/>
          <a:p>
            <a:pPr algn="ctr">
              <a:lnSpc>
                <a:spcPts val="5982"/>
              </a:lnSpc>
            </a:pPr>
            <a:r>
              <a:rPr lang="en-US" sz="6167">
                <a:solidFill>
                  <a:srgbClr val="3B435F"/>
                </a:solidFill>
                <a:latin typeface="Poetsen"/>
              </a:rPr>
              <a:t>Conclusion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sp>
        <p:nvSpPr>
          <p:cNvPr id="2" name="Freeform 2"/>
          <p:cNvSpPr/>
          <p:nvPr/>
        </p:nvSpPr>
        <p:spPr>
          <a:xfrm>
            <a:off x="1879308" y="2814560"/>
            <a:ext cx="15379554" cy="7466074"/>
          </a:xfrm>
          <a:custGeom>
            <a:avLst/>
            <a:gdLst/>
            <a:ahLst/>
            <a:cxnLst/>
            <a:rect l="l" t="t" r="r" b="b"/>
            <a:pathLst>
              <a:path w="15379554" h="7466074">
                <a:moveTo>
                  <a:pt x="0" y="0"/>
                </a:moveTo>
                <a:lnTo>
                  <a:pt x="15379554" y="0"/>
                </a:lnTo>
                <a:lnTo>
                  <a:pt x="15379554" y="7466074"/>
                </a:lnTo>
                <a:lnTo>
                  <a:pt x="0" y="7466074"/>
                </a:lnTo>
                <a:lnTo>
                  <a:pt x="0" y="0"/>
                </a:lnTo>
                <a:close/>
              </a:path>
            </a:pathLst>
          </a:custGeom>
          <a:blipFill>
            <a:blip r:embed="rId2"/>
            <a:stretch>
              <a:fillRect/>
            </a:stretch>
          </a:blipFill>
        </p:spPr>
        <p:txBody>
          <a:bodyPr/>
          <a:lstStyle/>
          <a:p>
            <a:endParaRPr lang="en-MY"/>
          </a:p>
        </p:txBody>
      </p:sp>
      <p:sp>
        <p:nvSpPr>
          <p:cNvPr id="3" name="TextBox 3"/>
          <p:cNvSpPr txBox="1"/>
          <p:nvPr/>
        </p:nvSpPr>
        <p:spPr>
          <a:xfrm>
            <a:off x="1517750" y="1557869"/>
            <a:ext cx="15252501" cy="713398"/>
          </a:xfrm>
          <a:prstGeom prst="rect">
            <a:avLst/>
          </a:prstGeom>
        </p:spPr>
        <p:txBody>
          <a:bodyPr lIns="0" tIns="0" rIns="0" bIns="0" rtlCol="0" anchor="t">
            <a:spAutoFit/>
          </a:bodyPr>
          <a:lstStyle/>
          <a:p>
            <a:pPr algn="ctr">
              <a:lnSpc>
                <a:spcPts val="5344"/>
              </a:lnSpc>
            </a:pPr>
            <a:r>
              <a:rPr lang="en-US" sz="5510">
                <a:solidFill>
                  <a:srgbClr val="3B435F"/>
                </a:solidFill>
                <a:latin typeface="Poetsen"/>
              </a:rPr>
              <a:t>Thank you for listening!</a:t>
            </a:r>
          </a:p>
        </p:txBody>
      </p:sp>
      <p:sp>
        <p:nvSpPr>
          <p:cNvPr id="4" name="Freeform 4"/>
          <p:cNvSpPr/>
          <p:nvPr/>
        </p:nvSpPr>
        <p:spPr>
          <a:xfrm>
            <a:off x="28575" y="9007174"/>
            <a:ext cx="7315200" cy="3016853"/>
          </a:xfrm>
          <a:custGeom>
            <a:avLst/>
            <a:gdLst/>
            <a:ahLst/>
            <a:cxnLst/>
            <a:rect l="l" t="t" r="r" b="b"/>
            <a:pathLst>
              <a:path w="7315200" h="3016853">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4909668" y="8969074"/>
            <a:ext cx="7315200" cy="3016853"/>
          </a:xfrm>
          <a:custGeom>
            <a:avLst/>
            <a:gdLst/>
            <a:ahLst/>
            <a:cxnLst/>
            <a:rect l="l" t="t" r="r" b="b"/>
            <a:pathLst>
              <a:path w="7315200" h="3016853">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6" name="Freeform 6"/>
          <p:cNvSpPr/>
          <p:nvPr/>
        </p:nvSpPr>
        <p:spPr>
          <a:xfrm>
            <a:off x="10972800" y="8959549"/>
            <a:ext cx="7315200" cy="3016853"/>
          </a:xfrm>
          <a:custGeom>
            <a:avLst/>
            <a:gdLst/>
            <a:ahLst/>
            <a:cxnLst/>
            <a:rect l="l" t="t" r="r" b="b"/>
            <a:pathLst>
              <a:path w="7315200" h="3016853">
                <a:moveTo>
                  <a:pt x="0" y="0"/>
                </a:moveTo>
                <a:lnTo>
                  <a:pt x="7315200" y="0"/>
                </a:lnTo>
                <a:lnTo>
                  <a:pt x="7315200" y="3016852"/>
                </a:lnTo>
                <a:lnTo>
                  <a:pt x="0" y="30168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p:nvPr/>
        </p:nvGrpSpPr>
        <p:grpSpPr>
          <a:xfrm>
            <a:off x="-1070826" y="8905716"/>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MY"/>
            </a:p>
          </p:txBody>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MY"/>
            </a:p>
          </p:txBody>
        </p:sp>
      </p:grpSp>
      <p:grpSp>
        <p:nvGrpSpPr>
          <p:cNvPr id="5" name="Group 5"/>
          <p:cNvGrpSpPr/>
          <p:nvPr/>
        </p:nvGrpSpPr>
        <p:grpSpPr>
          <a:xfrm>
            <a:off x="4187931" y="488529"/>
            <a:ext cx="17362349" cy="9781426"/>
            <a:chOff x="0" y="0"/>
            <a:chExt cx="23149799" cy="13041901"/>
          </a:xfrm>
        </p:grpSpPr>
        <p:grpSp>
          <p:nvGrpSpPr>
            <p:cNvPr id="6" name="Group 6"/>
            <p:cNvGrpSpPr/>
            <p:nvPr/>
          </p:nvGrpSpPr>
          <p:grpSpPr>
            <a:xfrm>
              <a:off x="0" y="0"/>
              <a:ext cx="15980417" cy="10550439"/>
              <a:chOff x="0" y="0"/>
              <a:chExt cx="3156626" cy="2084037"/>
            </a:xfrm>
          </p:grpSpPr>
          <p:sp>
            <p:nvSpPr>
              <p:cNvPr id="7" name="Freeform 7"/>
              <p:cNvSpPr/>
              <p:nvPr/>
            </p:nvSpPr>
            <p:spPr>
              <a:xfrm>
                <a:off x="0" y="0"/>
                <a:ext cx="3156626" cy="2084037"/>
              </a:xfrm>
              <a:custGeom>
                <a:avLst/>
                <a:gdLst/>
                <a:ahLst/>
                <a:cxnLst/>
                <a:rect l="l" t="t" r="r" b="b"/>
                <a:pathLst>
                  <a:path w="3156626" h="2084037">
                    <a:moveTo>
                      <a:pt x="20024" y="0"/>
                    </a:moveTo>
                    <a:lnTo>
                      <a:pt x="3136601" y="0"/>
                    </a:lnTo>
                    <a:cubicBezTo>
                      <a:pt x="3141912" y="0"/>
                      <a:pt x="3147005" y="2110"/>
                      <a:pt x="3150761" y="5865"/>
                    </a:cubicBezTo>
                    <a:cubicBezTo>
                      <a:pt x="3154516" y="9620"/>
                      <a:pt x="3156626" y="14714"/>
                      <a:pt x="3156626" y="20024"/>
                    </a:cubicBezTo>
                    <a:lnTo>
                      <a:pt x="3156626" y="2064013"/>
                    </a:lnTo>
                    <a:cubicBezTo>
                      <a:pt x="3156626" y="2069324"/>
                      <a:pt x="3154516" y="2074417"/>
                      <a:pt x="3150761" y="2078172"/>
                    </a:cubicBezTo>
                    <a:cubicBezTo>
                      <a:pt x="3147005" y="2081928"/>
                      <a:pt x="3141912" y="2084037"/>
                      <a:pt x="3136601" y="2084037"/>
                    </a:cubicBezTo>
                    <a:lnTo>
                      <a:pt x="20024" y="2084037"/>
                    </a:lnTo>
                    <a:cubicBezTo>
                      <a:pt x="14714" y="2084037"/>
                      <a:pt x="9620" y="2081928"/>
                      <a:pt x="5865" y="2078172"/>
                    </a:cubicBezTo>
                    <a:cubicBezTo>
                      <a:pt x="2110" y="2074417"/>
                      <a:pt x="0" y="2069324"/>
                      <a:pt x="0" y="2064013"/>
                    </a:cubicBezTo>
                    <a:lnTo>
                      <a:pt x="0" y="20024"/>
                    </a:lnTo>
                    <a:cubicBezTo>
                      <a:pt x="0" y="14714"/>
                      <a:pt x="2110" y="9620"/>
                      <a:pt x="5865" y="5865"/>
                    </a:cubicBezTo>
                    <a:cubicBezTo>
                      <a:pt x="9620" y="2110"/>
                      <a:pt x="14714" y="0"/>
                      <a:pt x="20024" y="0"/>
                    </a:cubicBezTo>
                    <a:close/>
                  </a:path>
                </a:pathLst>
              </a:custGeom>
              <a:solidFill>
                <a:srgbClr val="545454"/>
              </a:solidFill>
            </p:spPr>
            <p:txBody>
              <a:bodyPr/>
              <a:lstStyle/>
              <a:p>
                <a:endParaRPr lang="en-MY"/>
              </a:p>
            </p:txBody>
          </p:sp>
          <p:sp>
            <p:nvSpPr>
              <p:cNvPr id="8" name="TextBox 8"/>
              <p:cNvSpPr txBox="1"/>
              <p:nvPr/>
            </p:nvSpPr>
            <p:spPr>
              <a:xfrm>
                <a:off x="0" y="-38100"/>
                <a:ext cx="3156626" cy="2122137"/>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0" y="330557"/>
              <a:ext cx="23149799" cy="12711344"/>
            </a:xfrm>
            <a:custGeom>
              <a:avLst/>
              <a:gdLst/>
              <a:ahLst/>
              <a:cxnLst/>
              <a:rect l="l" t="t" r="r" b="b"/>
              <a:pathLst>
                <a:path w="23149799" h="12711344">
                  <a:moveTo>
                    <a:pt x="0" y="0"/>
                  </a:moveTo>
                  <a:lnTo>
                    <a:pt x="23149799" y="0"/>
                  </a:lnTo>
                  <a:lnTo>
                    <a:pt x="23149799" y="12711344"/>
                  </a:lnTo>
                  <a:lnTo>
                    <a:pt x="0" y="127113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grpSp>
          <p:nvGrpSpPr>
            <p:cNvPr id="10" name="Group 10"/>
            <p:cNvGrpSpPr/>
            <p:nvPr/>
          </p:nvGrpSpPr>
          <p:grpSpPr>
            <a:xfrm>
              <a:off x="714942" y="720228"/>
              <a:ext cx="14499687" cy="7664074"/>
              <a:chOff x="0" y="0"/>
              <a:chExt cx="2284104" cy="1207305"/>
            </a:xfrm>
          </p:grpSpPr>
          <p:sp>
            <p:nvSpPr>
              <p:cNvPr id="11" name="Freeform 11"/>
              <p:cNvSpPr/>
              <p:nvPr/>
            </p:nvSpPr>
            <p:spPr>
              <a:xfrm>
                <a:off x="0" y="0"/>
                <a:ext cx="2284104" cy="1207305"/>
              </a:xfrm>
              <a:custGeom>
                <a:avLst/>
                <a:gdLst/>
                <a:ahLst/>
                <a:cxnLst/>
                <a:rect l="l" t="t" r="r" b="b"/>
                <a:pathLst>
                  <a:path w="2284104" h="1207305">
                    <a:moveTo>
                      <a:pt x="0" y="0"/>
                    </a:moveTo>
                    <a:lnTo>
                      <a:pt x="2284104" y="0"/>
                    </a:lnTo>
                    <a:lnTo>
                      <a:pt x="2284104" y="1207305"/>
                    </a:lnTo>
                    <a:lnTo>
                      <a:pt x="0" y="1207305"/>
                    </a:lnTo>
                    <a:close/>
                  </a:path>
                </a:pathLst>
              </a:custGeom>
              <a:solidFill>
                <a:srgbClr val="FEF7E4"/>
              </a:solidFill>
            </p:spPr>
            <p:txBody>
              <a:bodyPr/>
              <a:lstStyle/>
              <a:p>
                <a:endParaRPr lang="en-MY"/>
              </a:p>
            </p:txBody>
          </p:sp>
          <p:sp>
            <p:nvSpPr>
              <p:cNvPr id="12" name="TextBox 12"/>
              <p:cNvSpPr txBox="1"/>
              <p:nvPr/>
            </p:nvSpPr>
            <p:spPr>
              <a:xfrm>
                <a:off x="0" y="-47625"/>
                <a:ext cx="2284104" cy="1254930"/>
              </a:xfrm>
              <a:prstGeom prst="rect">
                <a:avLst/>
              </a:prstGeom>
            </p:spPr>
            <p:txBody>
              <a:bodyPr lIns="63700" tIns="63700" rIns="63700" bIns="63700" rtlCol="0" anchor="ctr"/>
              <a:lstStyle/>
              <a:p>
                <a:pPr algn="ctr">
                  <a:lnSpc>
                    <a:spcPts val="3335"/>
                  </a:lnSpc>
                  <a:spcBef>
                    <a:spcPct val="0"/>
                  </a:spcBef>
                </a:pPr>
                <a:endParaRPr/>
              </a:p>
            </p:txBody>
          </p:sp>
        </p:grpSp>
      </p:grpSp>
      <p:grpSp>
        <p:nvGrpSpPr>
          <p:cNvPr id="13" name="Group 13"/>
          <p:cNvGrpSpPr/>
          <p:nvPr/>
        </p:nvGrpSpPr>
        <p:grpSpPr>
          <a:xfrm>
            <a:off x="4614875" y="1891483"/>
            <a:ext cx="650739" cy="65073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txBody>
            <a:bodyPr/>
            <a:lstStyle/>
            <a:p>
              <a:endParaRPr lang="en-MY"/>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3219"/>
                </a:lnSpc>
              </a:pPr>
              <a:r>
                <a:rPr lang="en-US" sz="2299">
                  <a:solidFill>
                    <a:srgbClr val="000000"/>
                  </a:solidFill>
                  <a:latin typeface="Poetsen"/>
                </a:rPr>
                <a:t>1</a:t>
              </a:r>
            </a:p>
          </p:txBody>
        </p:sp>
      </p:grpSp>
      <p:sp>
        <p:nvSpPr>
          <p:cNvPr id="16" name="TextBox 16"/>
          <p:cNvSpPr txBox="1"/>
          <p:nvPr/>
        </p:nvSpPr>
        <p:spPr>
          <a:xfrm>
            <a:off x="5897173" y="785988"/>
            <a:ext cx="8844587" cy="1063285"/>
          </a:xfrm>
          <a:prstGeom prst="rect">
            <a:avLst/>
          </a:prstGeom>
        </p:spPr>
        <p:txBody>
          <a:bodyPr lIns="0" tIns="0" rIns="0" bIns="0" rtlCol="0" anchor="t">
            <a:spAutoFit/>
          </a:bodyPr>
          <a:lstStyle/>
          <a:p>
            <a:pPr algn="ctr">
              <a:lnSpc>
                <a:spcPts val="7903"/>
              </a:lnSpc>
            </a:pPr>
            <a:r>
              <a:rPr lang="en-US" sz="8147">
                <a:solidFill>
                  <a:srgbClr val="3B435F"/>
                </a:solidFill>
                <a:latin typeface="Poetsen"/>
              </a:rPr>
              <a:t>Topic Outline</a:t>
            </a:r>
          </a:p>
        </p:txBody>
      </p:sp>
      <p:sp>
        <p:nvSpPr>
          <p:cNvPr id="17" name="TextBox 17"/>
          <p:cNvSpPr txBox="1"/>
          <p:nvPr/>
        </p:nvSpPr>
        <p:spPr>
          <a:xfrm>
            <a:off x="5529086" y="1868323"/>
            <a:ext cx="3717370" cy="593303"/>
          </a:xfrm>
          <a:prstGeom prst="rect">
            <a:avLst/>
          </a:prstGeom>
        </p:spPr>
        <p:txBody>
          <a:bodyPr lIns="0" tIns="0" rIns="0" bIns="0" rtlCol="0" anchor="t">
            <a:spAutoFit/>
          </a:bodyPr>
          <a:lstStyle/>
          <a:p>
            <a:pPr algn="l">
              <a:lnSpc>
                <a:spcPts val="4658"/>
              </a:lnSpc>
            </a:pPr>
            <a:r>
              <a:rPr lang="en-US" sz="3327">
                <a:solidFill>
                  <a:srgbClr val="3B435F"/>
                </a:solidFill>
                <a:latin typeface="Poppins Semi-Bold"/>
              </a:rPr>
              <a:t>Original Scenario</a:t>
            </a:r>
          </a:p>
        </p:txBody>
      </p:sp>
      <p:grpSp>
        <p:nvGrpSpPr>
          <p:cNvPr id="18" name="Group 18"/>
          <p:cNvGrpSpPr/>
          <p:nvPr/>
        </p:nvGrpSpPr>
        <p:grpSpPr>
          <a:xfrm>
            <a:off x="4614875" y="2950417"/>
            <a:ext cx="650739" cy="6507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txBody>
            <a:bodyPr/>
            <a:lstStyle/>
            <a:p>
              <a:endParaRPr lang="en-MY"/>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3219"/>
                </a:lnSpc>
              </a:pPr>
              <a:r>
                <a:rPr lang="en-US" sz="2299">
                  <a:solidFill>
                    <a:srgbClr val="000000"/>
                  </a:solidFill>
                  <a:latin typeface="Poetsen"/>
                </a:rPr>
                <a:t>2</a:t>
              </a:r>
            </a:p>
          </p:txBody>
        </p:sp>
      </p:grpSp>
      <p:sp>
        <p:nvSpPr>
          <p:cNvPr id="21" name="TextBox 21"/>
          <p:cNvSpPr txBox="1"/>
          <p:nvPr/>
        </p:nvSpPr>
        <p:spPr>
          <a:xfrm>
            <a:off x="5529086" y="2640220"/>
            <a:ext cx="4790380" cy="1175883"/>
          </a:xfrm>
          <a:prstGeom prst="rect">
            <a:avLst/>
          </a:prstGeom>
        </p:spPr>
        <p:txBody>
          <a:bodyPr lIns="0" tIns="0" rIns="0" bIns="0" rtlCol="0" anchor="t">
            <a:spAutoFit/>
          </a:bodyPr>
          <a:lstStyle/>
          <a:p>
            <a:pPr algn="l">
              <a:lnSpc>
                <a:spcPts val="4658"/>
              </a:lnSpc>
            </a:pPr>
            <a:r>
              <a:rPr lang="en-US" sz="3327">
                <a:solidFill>
                  <a:srgbClr val="3B435F"/>
                </a:solidFill>
                <a:latin typeface="Poppins Semi-Bold"/>
              </a:rPr>
              <a:t>Importance of Finding an Optimal Solution </a:t>
            </a:r>
          </a:p>
        </p:txBody>
      </p:sp>
      <p:grpSp>
        <p:nvGrpSpPr>
          <p:cNvPr id="22" name="Group 22"/>
          <p:cNvGrpSpPr/>
          <p:nvPr/>
        </p:nvGrpSpPr>
        <p:grpSpPr>
          <a:xfrm>
            <a:off x="4614875" y="4285106"/>
            <a:ext cx="650739" cy="65073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txBody>
            <a:bodyPr/>
            <a:lstStyle/>
            <a:p>
              <a:endParaRPr lang="en-MY"/>
            </a:p>
          </p:txBody>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3219"/>
                </a:lnSpc>
              </a:pPr>
              <a:r>
                <a:rPr lang="en-US" sz="2299">
                  <a:solidFill>
                    <a:srgbClr val="000000"/>
                  </a:solidFill>
                  <a:latin typeface="Poetsen"/>
                </a:rPr>
                <a:t>3</a:t>
              </a:r>
            </a:p>
          </p:txBody>
        </p:sp>
      </p:grpSp>
      <p:sp>
        <p:nvSpPr>
          <p:cNvPr id="25" name="TextBox 25"/>
          <p:cNvSpPr txBox="1"/>
          <p:nvPr/>
        </p:nvSpPr>
        <p:spPr>
          <a:xfrm>
            <a:off x="5529086" y="4006603"/>
            <a:ext cx="5182853" cy="1175883"/>
          </a:xfrm>
          <a:prstGeom prst="rect">
            <a:avLst/>
          </a:prstGeom>
        </p:spPr>
        <p:txBody>
          <a:bodyPr lIns="0" tIns="0" rIns="0" bIns="0" rtlCol="0" anchor="t">
            <a:spAutoFit/>
          </a:bodyPr>
          <a:lstStyle/>
          <a:p>
            <a:pPr algn="l">
              <a:lnSpc>
                <a:spcPts val="4658"/>
              </a:lnSpc>
            </a:pPr>
            <a:r>
              <a:rPr lang="en-US" sz="3327">
                <a:solidFill>
                  <a:srgbClr val="3B435F"/>
                </a:solidFill>
                <a:latin typeface="Poppins Semi-Bold"/>
              </a:rPr>
              <a:t>Review of Algorithms for Solution Paradigm </a:t>
            </a:r>
          </a:p>
        </p:txBody>
      </p:sp>
      <p:grpSp>
        <p:nvGrpSpPr>
          <p:cNvPr id="26" name="Group 26"/>
          <p:cNvGrpSpPr/>
          <p:nvPr/>
        </p:nvGrpSpPr>
        <p:grpSpPr>
          <a:xfrm>
            <a:off x="10433766" y="1972468"/>
            <a:ext cx="650739" cy="65073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txBody>
            <a:bodyPr/>
            <a:lstStyle/>
            <a:p>
              <a:endParaRPr lang="en-MY"/>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3219"/>
                </a:lnSpc>
              </a:pPr>
              <a:r>
                <a:rPr lang="en-US" sz="2299">
                  <a:solidFill>
                    <a:srgbClr val="000000"/>
                  </a:solidFill>
                  <a:latin typeface="Poetsen"/>
                </a:rPr>
                <a:t>6</a:t>
              </a:r>
            </a:p>
          </p:txBody>
        </p:sp>
      </p:grpSp>
      <p:sp>
        <p:nvSpPr>
          <p:cNvPr id="29" name="TextBox 29"/>
          <p:cNvSpPr txBox="1"/>
          <p:nvPr/>
        </p:nvSpPr>
        <p:spPr>
          <a:xfrm>
            <a:off x="11347976" y="1949308"/>
            <a:ext cx="4847013" cy="1175883"/>
          </a:xfrm>
          <a:prstGeom prst="rect">
            <a:avLst/>
          </a:prstGeom>
        </p:spPr>
        <p:txBody>
          <a:bodyPr lIns="0" tIns="0" rIns="0" bIns="0" rtlCol="0" anchor="t">
            <a:spAutoFit/>
          </a:bodyPr>
          <a:lstStyle/>
          <a:p>
            <a:pPr algn="l">
              <a:lnSpc>
                <a:spcPts val="4658"/>
              </a:lnSpc>
            </a:pPr>
            <a:r>
              <a:rPr lang="en-US" sz="3327">
                <a:solidFill>
                  <a:srgbClr val="3B435F"/>
                </a:solidFill>
                <a:latin typeface="Poppins Semi-Bold"/>
              </a:rPr>
              <a:t>Algorithm Specification </a:t>
            </a:r>
          </a:p>
        </p:txBody>
      </p:sp>
      <p:grpSp>
        <p:nvGrpSpPr>
          <p:cNvPr id="30" name="Group 30"/>
          <p:cNvGrpSpPr/>
          <p:nvPr/>
        </p:nvGrpSpPr>
        <p:grpSpPr>
          <a:xfrm>
            <a:off x="10405191" y="4015986"/>
            <a:ext cx="650739" cy="65073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txBody>
            <a:bodyPr/>
            <a:lstStyle/>
            <a:p>
              <a:endParaRPr lang="en-MY"/>
            </a:p>
          </p:txBody>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3219"/>
                </a:lnSpc>
              </a:pPr>
              <a:r>
                <a:rPr lang="en-US" sz="2299">
                  <a:solidFill>
                    <a:srgbClr val="000000"/>
                  </a:solidFill>
                  <a:latin typeface="Poetsen"/>
                </a:rPr>
                <a:t>7</a:t>
              </a:r>
            </a:p>
          </p:txBody>
        </p:sp>
      </p:grpSp>
      <p:sp>
        <p:nvSpPr>
          <p:cNvPr id="33" name="TextBox 33"/>
          <p:cNvSpPr txBox="1"/>
          <p:nvPr/>
        </p:nvSpPr>
        <p:spPr>
          <a:xfrm>
            <a:off x="11094030" y="3414499"/>
            <a:ext cx="7193970" cy="1758463"/>
          </a:xfrm>
          <a:prstGeom prst="rect">
            <a:avLst/>
          </a:prstGeom>
        </p:spPr>
        <p:txBody>
          <a:bodyPr lIns="0" tIns="0" rIns="0" bIns="0" rtlCol="0" anchor="t">
            <a:spAutoFit/>
          </a:bodyPr>
          <a:lstStyle/>
          <a:p>
            <a:pPr algn="l">
              <a:lnSpc>
                <a:spcPts val="4658"/>
              </a:lnSpc>
            </a:pPr>
            <a:r>
              <a:rPr lang="en-US" sz="3327">
                <a:solidFill>
                  <a:srgbClr val="3B435F"/>
                </a:solidFill>
                <a:latin typeface="Poppins Semi-Bold"/>
              </a:rPr>
              <a:t>Analysis of Algorithm Correctness and Time Complexity </a:t>
            </a:r>
          </a:p>
        </p:txBody>
      </p:sp>
      <p:grpSp>
        <p:nvGrpSpPr>
          <p:cNvPr id="34" name="Group 34"/>
          <p:cNvGrpSpPr/>
          <p:nvPr/>
        </p:nvGrpSpPr>
        <p:grpSpPr>
          <a:xfrm>
            <a:off x="10433766" y="5717017"/>
            <a:ext cx="650739" cy="650739"/>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txBody>
            <a:bodyPr/>
            <a:lstStyle/>
            <a:p>
              <a:endParaRPr lang="en-MY"/>
            </a:p>
          </p:txBody>
        </p:sp>
        <p:sp>
          <p:nvSpPr>
            <p:cNvPr id="36" name="TextBox 36"/>
            <p:cNvSpPr txBox="1"/>
            <p:nvPr/>
          </p:nvSpPr>
          <p:spPr>
            <a:xfrm>
              <a:off x="76200" y="19050"/>
              <a:ext cx="660400" cy="717550"/>
            </a:xfrm>
            <a:prstGeom prst="rect">
              <a:avLst/>
            </a:prstGeom>
          </p:spPr>
          <p:txBody>
            <a:bodyPr lIns="50800" tIns="50800" rIns="50800" bIns="50800" rtlCol="0" anchor="ctr"/>
            <a:lstStyle/>
            <a:p>
              <a:pPr algn="ctr">
                <a:lnSpc>
                  <a:spcPts val="3219"/>
                </a:lnSpc>
              </a:pPr>
              <a:r>
                <a:rPr lang="en-US" sz="2299">
                  <a:solidFill>
                    <a:srgbClr val="000000"/>
                  </a:solidFill>
                  <a:latin typeface="Poetsen"/>
                </a:rPr>
                <a:t>8</a:t>
              </a:r>
            </a:p>
          </p:txBody>
        </p:sp>
      </p:grpSp>
      <p:sp>
        <p:nvSpPr>
          <p:cNvPr id="37" name="TextBox 37"/>
          <p:cNvSpPr txBox="1"/>
          <p:nvPr/>
        </p:nvSpPr>
        <p:spPr>
          <a:xfrm>
            <a:off x="11347976" y="5406820"/>
            <a:ext cx="3717370" cy="1175883"/>
          </a:xfrm>
          <a:prstGeom prst="rect">
            <a:avLst/>
          </a:prstGeom>
        </p:spPr>
        <p:txBody>
          <a:bodyPr lIns="0" tIns="0" rIns="0" bIns="0" rtlCol="0" anchor="t">
            <a:spAutoFit/>
          </a:bodyPr>
          <a:lstStyle/>
          <a:p>
            <a:pPr algn="l">
              <a:lnSpc>
                <a:spcPts val="4658"/>
              </a:lnSpc>
            </a:pPr>
            <a:r>
              <a:rPr lang="en-US" sz="3327">
                <a:solidFill>
                  <a:srgbClr val="3B435F"/>
                </a:solidFill>
                <a:latin typeface="Poppins Semi-Bold"/>
              </a:rPr>
              <a:t>GitHub Implementation</a:t>
            </a:r>
          </a:p>
        </p:txBody>
      </p:sp>
      <p:sp>
        <p:nvSpPr>
          <p:cNvPr id="38" name="Freeform 38"/>
          <p:cNvSpPr/>
          <p:nvPr/>
        </p:nvSpPr>
        <p:spPr>
          <a:xfrm flipH="1">
            <a:off x="503190" y="1891483"/>
            <a:ext cx="5042317" cy="8378472"/>
          </a:xfrm>
          <a:custGeom>
            <a:avLst/>
            <a:gdLst/>
            <a:ahLst/>
            <a:cxnLst/>
            <a:rect l="l" t="t" r="r" b="b"/>
            <a:pathLst>
              <a:path w="5042317" h="8378472">
                <a:moveTo>
                  <a:pt x="5042317" y="0"/>
                </a:moveTo>
                <a:lnTo>
                  <a:pt x="0" y="0"/>
                </a:lnTo>
                <a:lnTo>
                  <a:pt x="0" y="8378472"/>
                </a:lnTo>
                <a:lnTo>
                  <a:pt x="5042317" y="8378472"/>
                </a:lnTo>
                <a:lnTo>
                  <a:pt x="5042317"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MY"/>
          </a:p>
        </p:txBody>
      </p:sp>
      <p:grpSp>
        <p:nvGrpSpPr>
          <p:cNvPr id="39" name="Group 39"/>
          <p:cNvGrpSpPr/>
          <p:nvPr/>
        </p:nvGrpSpPr>
        <p:grpSpPr>
          <a:xfrm>
            <a:off x="4614875" y="5439505"/>
            <a:ext cx="650739" cy="650739"/>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txBody>
            <a:bodyPr/>
            <a:lstStyle/>
            <a:p>
              <a:endParaRPr lang="en-MY"/>
            </a:p>
          </p:txBody>
        </p:sp>
        <p:sp>
          <p:nvSpPr>
            <p:cNvPr id="41" name="TextBox 41"/>
            <p:cNvSpPr txBox="1"/>
            <p:nvPr/>
          </p:nvSpPr>
          <p:spPr>
            <a:xfrm>
              <a:off x="76200" y="19050"/>
              <a:ext cx="660400" cy="717550"/>
            </a:xfrm>
            <a:prstGeom prst="rect">
              <a:avLst/>
            </a:prstGeom>
          </p:spPr>
          <p:txBody>
            <a:bodyPr lIns="50800" tIns="50800" rIns="50800" bIns="50800" rtlCol="0" anchor="ctr"/>
            <a:lstStyle/>
            <a:p>
              <a:pPr algn="ctr">
                <a:lnSpc>
                  <a:spcPts val="3219"/>
                </a:lnSpc>
              </a:pPr>
              <a:r>
                <a:rPr lang="en-US" sz="2299">
                  <a:solidFill>
                    <a:srgbClr val="000000"/>
                  </a:solidFill>
                  <a:latin typeface="Poetsen"/>
                </a:rPr>
                <a:t>4</a:t>
              </a:r>
            </a:p>
          </p:txBody>
        </p:sp>
      </p:grpSp>
      <p:sp>
        <p:nvSpPr>
          <p:cNvPr id="42" name="TextBox 42"/>
          <p:cNvSpPr txBox="1"/>
          <p:nvPr/>
        </p:nvSpPr>
        <p:spPr>
          <a:xfrm>
            <a:off x="5529086" y="5416345"/>
            <a:ext cx="4144803" cy="593303"/>
          </a:xfrm>
          <a:prstGeom prst="rect">
            <a:avLst/>
          </a:prstGeom>
        </p:spPr>
        <p:txBody>
          <a:bodyPr lIns="0" tIns="0" rIns="0" bIns="0" rtlCol="0" anchor="t">
            <a:spAutoFit/>
          </a:bodyPr>
          <a:lstStyle/>
          <a:p>
            <a:pPr algn="l">
              <a:lnSpc>
                <a:spcPts val="4658"/>
              </a:lnSpc>
            </a:pPr>
            <a:r>
              <a:rPr lang="en-US" sz="3327">
                <a:solidFill>
                  <a:srgbClr val="3B435F"/>
                </a:solidFill>
                <a:latin typeface="Poppins Semi-Bold"/>
              </a:rPr>
              <a:t>Algorithm Design</a:t>
            </a:r>
          </a:p>
        </p:txBody>
      </p:sp>
      <p:grpSp>
        <p:nvGrpSpPr>
          <p:cNvPr id="43" name="Group 43"/>
          <p:cNvGrpSpPr/>
          <p:nvPr/>
        </p:nvGrpSpPr>
        <p:grpSpPr>
          <a:xfrm>
            <a:off x="4614875" y="6452430"/>
            <a:ext cx="650739" cy="650739"/>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txBody>
            <a:bodyPr/>
            <a:lstStyle/>
            <a:p>
              <a:endParaRPr lang="en-MY"/>
            </a:p>
          </p:txBody>
        </p:sp>
        <p:sp>
          <p:nvSpPr>
            <p:cNvPr id="45" name="TextBox 45"/>
            <p:cNvSpPr txBox="1"/>
            <p:nvPr/>
          </p:nvSpPr>
          <p:spPr>
            <a:xfrm>
              <a:off x="76200" y="19050"/>
              <a:ext cx="660400" cy="717550"/>
            </a:xfrm>
            <a:prstGeom prst="rect">
              <a:avLst/>
            </a:prstGeom>
          </p:spPr>
          <p:txBody>
            <a:bodyPr lIns="50800" tIns="50800" rIns="50800" bIns="50800" rtlCol="0" anchor="ctr"/>
            <a:lstStyle/>
            <a:p>
              <a:pPr algn="ctr">
                <a:lnSpc>
                  <a:spcPts val="3219"/>
                </a:lnSpc>
              </a:pPr>
              <a:r>
                <a:rPr lang="en-US" sz="2299">
                  <a:solidFill>
                    <a:srgbClr val="000000"/>
                  </a:solidFill>
                  <a:latin typeface="Poetsen"/>
                </a:rPr>
                <a:t>5</a:t>
              </a:r>
            </a:p>
          </p:txBody>
        </p:sp>
      </p:grpSp>
      <p:sp>
        <p:nvSpPr>
          <p:cNvPr id="46" name="TextBox 46"/>
          <p:cNvSpPr txBox="1"/>
          <p:nvPr/>
        </p:nvSpPr>
        <p:spPr>
          <a:xfrm>
            <a:off x="5529086" y="6226861"/>
            <a:ext cx="5182853" cy="1175883"/>
          </a:xfrm>
          <a:prstGeom prst="rect">
            <a:avLst/>
          </a:prstGeom>
        </p:spPr>
        <p:txBody>
          <a:bodyPr lIns="0" tIns="0" rIns="0" bIns="0" rtlCol="0" anchor="t">
            <a:spAutoFit/>
          </a:bodyPr>
          <a:lstStyle/>
          <a:p>
            <a:pPr algn="l">
              <a:lnSpc>
                <a:spcPts val="4658"/>
              </a:lnSpc>
            </a:pPr>
            <a:r>
              <a:rPr lang="en-US" sz="3327">
                <a:solidFill>
                  <a:srgbClr val="3B435F"/>
                </a:solidFill>
                <a:latin typeface="Poppins Semi-Bold"/>
              </a:rPr>
              <a:t>Program Development in Java </a:t>
            </a:r>
          </a:p>
        </p:txBody>
      </p:sp>
      <p:grpSp>
        <p:nvGrpSpPr>
          <p:cNvPr id="47" name="Group 47"/>
          <p:cNvGrpSpPr/>
          <p:nvPr/>
        </p:nvGrpSpPr>
        <p:grpSpPr>
          <a:xfrm>
            <a:off x="10433766" y="6852902"/>
            <a:ext cx="650739" cy="650739"/>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txBody>
            <a:bodyPr/>
            <a:lstStyle/>
            <a:p>
              <a:endParaRPr lang="en-MY"/>
            </a:p>
          </p:txBody>
        </p:sp>
        <p:sp>
          <p:nvSpPr>
            <p:cNvPr id="49" name="TextBox 49"/>
            <p:cNvSpPr txBox="1"/>
            <p:nvPr/>
          </p:nvSpPr>
          <p:spPr>
            <a:xfrm>
              <a:off x="76200" y="19050"/>
              <a:ext cx="660400" cy="717550"/>
            </a:xfrm>
            <a:prstGeom prst="rect">
              <a:avLst/>
            </a:prstGeom>
          </p:spPr>
          <p:txBody>
            <a:bodyPr lIns="50800" tIns="50800" rIns="50800" bIns="50800" rtlCol="0" anchor="ctr"/>
            <a:lstStyle/>
            <a:p>
              <a:pPr algn="ctr">
                <a:lnSpc>
                  <a:spcPts val="3219"/>
                </a:lnSpc>
              </a:pPr>
              <a:r>
                <a:rPr lang="en-US" sz="2299">
                  <a:solidFill>
                    <a:srgbClr val="000000"/>
                  </a:solidFill>
                  <a:latin typeface="Poetsen"/>
                </a:rPr>
                <a:t>9</a:t>
              </a:r>
            </a:p>
          </p:txBody>
        </p:sp>
      </p:grpSp>
      <p:sp>
        <p:nvSpPr>
          <p:cNvPr id="50" name="TextBox 50"/>
          <p:cNvSpPr txBox="1"/>
          <p:nvPr/>
        </p:nvSpPr>
        <p:spPr>
          <a:xfrm>
            <a:off x="11347976" y="6829743"/>
            <a:ext cx="3717370" cy="593303"/>
          </a:xfrm>
          <a:prstGeom prst="rect">
            <a:avLst/>
          </a:prstGeom>
        </p:spPr>
        <p:txBody>
          <a:bodyPr lIns="0" tIns="0" rIns="0" bIns="0" rtlCol="0" anchor="t">
            <a:spAutoFit/>
          </a:bodyPr>
          <a:lstStyle/>
          <a:p>
            <a:pPr algn="l">
              <a:lnSpc>
                <a:spcPts val="4658"/>
              </a:lnSpc>
            </a:pPr>
            <a:r>
              <a:rPr lang="en-US" sz="3327">
                <a:solidFill>
                  <a:srgbClr val="3B435F"/>
                </a:solidFill>
                <a:latin typeface="Poppins Semi-Bold"/>
              </a:rPr>
              <a:t>Summary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sp>
        <p:nvSpPr>
          <p:cNvPr id="2" name="Freeform 2"/>
          <p:cNvSpPr/>
          <p:nvPr/>
        </p:nvSpPr>
        <p:spPr>
          <a:xfrm>
            <a:off x="13748104" y="0"/>
            <a:ext cx="5303293" cy="2728785"/>
          </a:xfrm>
          <a:custGeom>
            <a:avLst/>
            <a:gdLst/>
            <a:ahLst/>
            <a:cxnLst/>
            <a:rect l="l" t="t" r="r" b="b"/>
            <a:pathLst>
              <a:path w="5303293" h="2728785">
                <a:moveTo>
                  <a:pt x="0" y="0"/>
                </a:moveTo>
                <a:lnTo>
                  <a:pt x="5303293" y="0"/>
                </a:lnTo>
                <a:lnTo>
                  <a:pt x="5303293" y="2728785"/>
                </a:lnTo>
                <a:lnTo>
                  <a:pt x="0" y="27287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3" name="Group 3"/>
          <p:cNvGrpSpPr/>
          <p:nvPr/>
        </p:nvGrpSpPr>
        <p:grpSpPr>
          <a:xfrm>
            <a:off x="-1310329" y="851816"/>
            <a:ext cx="12939588" cy="1876969"/>
            <a:chOff x="0" y="0"/>
            <a:chExt cx="2801670" cy="406400"/>
          </a:xfrm>
        </p:grpSpPr>
        <p:sp>
          <p:nvSpPr>
            <p:cNvPr id="4" name="Freeform 4"/>
            <p:cNvSpPr/>
            <p:nvPr/>
          </p:nvSpPr>
          <p:spPr>
            <a:xfrm>
              <a:off x="0" y="0"/>
              <a:ext cx="2801670" cy="406400"/>
            </a:xfrm>
            <a:custGeom>
              <a:avLst/>
              <a:gdLst/>
              <a:ahLst/>
              <a:cxnLst/>
              <a:rect l="l" t="t" r="r" b="b"/>
              <a:pathLst>
                <a:path w="2801670" h="406400">
                  <a:moveTo>
                    <a:pt x="0" y="0"/>
                  </a:moveTo>
                  <a:lnTo>
                    <a:pt x="2598470" y="0"/>
                  </a:lnTo>
                  <a:lnTo>
                    <a:pt x="2801670" y="203200"/>
                  </a:lnTo>
                  <a:lnTo>
                    <a:pt x="2598470" y="406400"/>
                  </a:lnTo>
                  <a:lnTo>
                    <a:pt x="0" y="406400"/>
                  </a:lnTo>
                  <a:lnTo>
                    <a:pt x="203200" y="203200"/>
                  </a:lnTo>
                  <a:lnTo>
                    <a:pt x="0" y="0"/>
                  </a:lnTo>
                  <a:close/>
                </a:path>
              </a:pathLst>
            </a:custGeom>
            <a:solidFill>
              <a:srgbClr val="F5BA53"/>
            </a:solidFill>
          </p:spPr>
          <p:txBody>
            <a:bodyPr/>
            <a:lstStyle/>
            <a:p>
              <a:endParaRPr lang="en-MY"/>
            </a:p>
          </p:txBody>
        </p:sp>
        <p:sp>
          <p:nvSpPr>
            <p:cNvPr id="5" name="TextBox 5"/>
            <p:cNvSpPr txBox="1"/>
            <p:nvPr/>
          </p:nvSpPr>
          <p:spPr>
            <a:xfrm>
              <a:off x="177800" y="-57150"/>
              <a:ext cx="2547670" cy="463550"/>
            </a:xfrm>
            <a:prstGeom prst="rect">
              <a:avLst/>
            </a:prstGeom>
          </p:spPr>
          <p:txBody>
            <a:bodyPr lIns="50800" tIns="50800" rIns="50800" bIns="50800" rtlCol="0" anchor="ctr"/>
            <a:lstStyle/>
            <a:p>
              <a:pPr algn="ctr">
                <a:lnSpc>
                  <a:spcPts val="3219"/>
                </a:lnSpc>
              </a:pPr>
              <a:endParaRPr/>
            </a:p>
          </p:txBody>
        </p:sp>
      </p:grpSp>
      <p:sp>
        <p:nvSpPr>
          <p:cNvPr id="6" name="Freeform 6"/>
          <p:cNvSpPr/>
          <p:nvPr/>
        </p:nvSpPr>
        <p:spPr>
          <a:xfrm rot="-837042" flipH="1">
            <a:off x="12961594" y="683851"/>
            <a:ext cx="2528893" cy="689698"/>
          </a:xfrm>
          <a:custGeom>
            <a:avLst/>
            <a:gdLst/>
            <a:ahLst/>
            <a:cxnLst/>
            <a:rect l="l" t="t" r="r" b="b"/>
            <a:pathLst>
              <a:path w="2528893" h="689698">
                <a:moveTo>
                  <a:pt x="2528893" y="0"/>
                </a:moveTo>
                <a:lnTo>
                  <a:pt x="0" y="0"/>
                </a:lnTo>
                <a:lnTo>
                  <a:pt x="0" y="689698"/>
                </a:lnTo>
                <a:lnTo>
                  <a:pt x="2528893" y="689698"/>
                </a:lnTo>
                <a:lnTo>
                  <a:pt x="252889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Y"/>
          </a:p>
        </p:txBody>
      </p:sp>
      <p:sp>
        <p:nvSpPr>
          <p:cNvPr id="7" name="Freeform 7"/>
          <p:cNvSpPr/>
          <p:nvPr/>
        </p:nvSpPr>
        <p:spPr>
          <a:xfrm>
            <a:off x="10990179" y="3349324"/>
            <a:ext cx="12538243" cy="7158197"/>
          </a:xfrm>
          <a:custGeom>
            <a:avLst/>
            <a:gdLst/>
            <a:ahLst/>
            <a:cxnLst/>
            <a:rect l="l" t="t" r="r" b="b"/>
            <a:pathLst>
              <a:path w="12538243" h="7158197">
                <a:moveTo>
                  <a:pt x="0" y="0"/>
                </a:moveTo>
                <a:lnTo>
                  <a:pt x="12538242" y="0"/>
                </a:lnTo>
                <a:lnTo>
                  <a:pt x="12538242" y="7158196"/>
                </a:lnTo>
                <a:lnTo>
                  <a:pt x="0" y="71581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MY"/>
          </a:p>
        </p:txBody>
      </p:sp>
      <p:sp>
        <p:nvSpPr>
          <p:cNvPr id="8" name="Freeform 8"/>
          <p:cNvSpPr/>
          <p:nvPr/>
        </p:nvSpPr>
        <p:spPr>
          <a:xfrm>
            <a:off x="0" y="8778574"/>
            <a:ext cx="7315200" cy="3016853"/>
          </a:xfrm>
          <a:custGeom>
            <a:avLst/>
            <a:gdLst/>
            <a:ahLst/>
            <a:cxnLst/>
            <a:rect l="l" t="t" r="r" b="b"/>
            <a:pathLst>
              <a:path w="7315200" h="3016853">
                <a:moveTo>
                  <a:pt x="0" y="0"/>
                </a:moveTo>
                <a:lnTo>
                  <a:pt x="7315200" y="0"/>
                </a:lnTo>
                <a:lnTo>
                  <a:pt x="7315200" y="3016852"/>
                </a:lnTo>
                <a:lnTo>
                  <a:pt x="0" y="30168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9" name="TextBox 9"/>
          <p:cNvSpPr txBox="1"/>
          <p:nvPr/>
        </p:nvSpPr>
        <p:spPr>
          <a:xfrm>
            <a:off x="473894" y="1336179"/>
            <a:ext cx="10214106" cy="1079693"/>
          </a:xfrm>
          <a:prstGeom prst="rect">
            <a:avLst/>
          </a:prstGeom>
        </p:spPr>
        <p:txBody>
          <a:bodyPr lIns="0" tIns="0" rIns="0" bIns="0" rtlCol="0" anchor="t">
            <a:spAutoFit/>
          </a:bodyPr>
          <a:lstStyle/>
          <a:p>
            <a:pPr algn="ctr">
              <a:lnSpc>
                <a:spcPts val="8019"/>
              </a:lnSpc>
            </a:pPr>
            <a:r>
              <a:rPr lang="en-US" sz="8267">
                <a:solidFill>
                  <a:srgbClr val="3B435F"/>
                </a:solidFill>
                <a:latin typeface="Poetsen"/>
              </a:rPr>
              <a:t>Original Scenario </a:t>
            </a:r>
          </a:p>
        </p:txBody>
      </p:sp>
      <p:sp>
        <p:nvSpPr>
          <p:cNvPr id="10" name="TextBox 10"/>
          <p:cNvSpPr txBox="1"/>
          <p:nvPr/>
        </p:nvSpPr>
        <p:spPr>
          <a:xfrm>
            <a:off x="473894" y="3311224"/>
            <a:ext cx="11376539" cy="4924425"/>
          </a:xfrm>
          <a:prstGeom prst="rect">
            <a:avLst/>
          </a:prstGeom>
        </p:spPr>
        <p:txBody>
          <a:bodyPr lIns="0" tIns="0" rIns="0" bIns="0" rtlCol="0" anchor="t">
            <a:spAutoFit/>
          </a:bodyPr>
          <a:lstStyle/>
          <a:p>
            <a:pPr algn="l">
              <a:lnSpc>
                <a:spcPts val="4310"/>
              </a:lnSpc>
            </a:pPr>
            <a:r>
              <a:rPr lang="en-US" sz="3591">
                <a:solidFill>
                  <a:srgbClr val="3B435F"/>
                </a:solidFill>
                <a:latin typeface="Poppins"/>
              </a:rPr>
              <a:t>The humanitarian aid organization dispatches relief shipments to disaster-stricken areas using a cargo plane. The plane has a maximum weight capacity crucial for safe operations. </a:t>
            </a:r>
            <a:r>
              <a:rPr lang="en-US" sz="3591">
                <a:solidFill>
                  <a:srgbClr val="3B435F"/>
                </a:solidFill>
                <a:latin typeface="Poppins Bold"/>
              </a:rPr>
              <a:t>Each aid cargo item has a weight and a priority value indicating its urgency</a:t>
            </a:r>
            <a:r>
              <a:rPr lang="en-US" sz="3591">
                <a:solidFill>
                  <a:srgbClr val="3B435F"/>
                </a:solidFill>
                <a:latin typeface="Poppins"/>
              </a:rPr>
              <a:t>. The objective is to </a:t>
            </a:r>
            <a:r>
              <a:rPr lang="en-US" sz="3591">
                <a:solidFill>
                  <a:srgbClr val="3B435F"/>
                </a:solidFill>
                <a:latin typeface="Poppins Bold"/>
              </a:rPr>
              <a:t>load the plane to maximize the total priority value without exceeding its weight limit</a:t>
            </a:r>
            <a:r>
              <a:rPr lang="en-US" sz="3591">
                <a:solidFill>
                  <a:srgbClr val="3B435F"/>
                </a:solidFill>
                <a:latin typeface="Poppins"/>
              </a:rPr>
              <a:t>, ensuring efficient and effective aid delivery to save lives.</a:t>
            </a:r>
          </a:p>
        </p:txBody>
      </p:sp>
      <p:sp>
        <p:nvSpPr>
          <p:cNvPr id="11" name="Freeform 11"/>
          <p:cNvSpPr/>
          <p:nvPr/>
        </p:nvSpPr>
        <p:spPr>
          <a:xfrm>
            <a:off x="6124105" y="8677818"/>
            <a:ext cx="7315200" cy="3016853"/>
          </a:xfrm>
          <a:custGeom>
            <a:avLst/>
            <a:gdLst/>
            <a:ahLst/>
            <a:cxnLst/>
            <a:rect l="l" t="t" r="r" b="b"/>
            <a:pathLst>
              <a:path w="7315200" h="3016853">
                <a:moveTo>
                  <a:pt x="0" y="0"/>
                </a:moveTo>
                <a:lnTo>
                  <a:pt x="7315200" y="0"/>
                </a:lnTo>
                <a:lnTo>
                  <a:pt x="7315200" y="3016853"/>
                </a:lnTo>
                <a:lnTo>
                  <a:pt x="0" y="30168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12" name="Freeform 12"/>
          <p:cNvSpPr/>
          <p:nvPr/>
        </p:nvSpPr>
        <p:spPr>
          <a:xfrm>
            <a:off x="12109976" y="8677818"/>
            <a:ext cx="7315200" cy="3016853"/>
          </a:xfrm>
          <a:custGeom>
            <a:avLst/>
            <a:gdLst/>
            <a:ahLst/>
            <a:cxnLst/>
            <a:rect l="l" t="t" r="r" b="b"/>
            <a:pathLst>
              <a:path w="7315200" h="3016853">
                <a:moveTo>
                  <a:pt x="0" y="0"/>
                </a:moveTo>
                <a:lnTo>
                  <a:pt x="7315200" y="0"/>
                </a:lnTo>
                <a:lnTo>
                  <a:pt x="7315200" y="3016853"/>
                </a:lnTo>
                <a:lnTo>
                  <a:pt x="0" y="30168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sp>
        <p:nvSpPr>
          <p:cNvPr id="2" name="Freeform 2"/>
          <p:cNvSpPr/>
          <p:nvPr/>
        </p:nvSpPr>
        <p:spPr>
          <a:xfrm>
            <a:off x="13047464" y="-248237"/>
            <a:ext cx="5587787" cy="2875171"/>
          </a:xfrm>
          <a:custGeom>
            <a:avLst/>
            <a:gdLst/>
            <a:ahLst/>
            <a:cxnLst/>
            <a:rect l="l" t="t" r="r" b="b"/>
            <a:pathLst>
              <a:path w="5587787" h="2875171">
                <a:moveTo>
                  <a:pt x="0" y="0"/>
                </a:moveTo>
                <a:lnTo>
                  <a:pt x="5587787" y="0"/>
                </a:lnTo>
                <a:lnTo>
                  <a:pt x="5587787" y="2875171"/>
                </a:lnTo>
                <a:lnTo>
                  <a:pt x="0" y="28751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3" name="Group 3"/>
          <p:cNvGrpSpPr/>
          <p:nvPr/>
        </p:nvGrpSpPr>
        <p:grpSpPr>
          <a:xfrm>
            <a:off x="9873832" y="205066"/>
            <a:ext cx="7668040" cy="9916054"/>
            <a:chOff x="0" y="0"/>
            <a:chExt cx="2019566" cy="2611636"/>
          </a:xfrm>
        </p:grpSpPr>
        <p:sp>
          <p:nvSpPr>
            <p:cNvPr id="4" name="Freeform 4"/>
            <p:cNvSpPr/>
            <p:nvPr/>
          </p:nvSpPr>
          <p:spPr>
            <a:xfrm>
              <a:off x="0" y="0"/>
              <a:ext cx="2019566" cy="2611636"/>
            </a:xfrm>
            <a:custGeom>
              <a:avLst/>
              <a:gdLst/>
              <a:ahLst/>
              <a:cxnLst/>
              <a:rect l="l" t="t" r="r" b="b"/>
              <a:pathLst>
                <a:path w="2019566" h="2611636">
                  <a:moveTo>
                    <a:pt x="0" y="0"/>
                  </a:moveTo>
                  <a:lnTo>
                    <a:pt x="2019566" y="0"/>
                  </a:lnTo>
                  <a:lnTo>
                    <a:pt x="2019566" y="2611636"/>
                  </a:lnTo>
                  <a:lnTo>
                    <a:pt x="0" y="2611636"/>
                  </a:lnTo>
                  <a:close/>
                </a:path>
              </a:pathLst>
            </a:custGeom>
            <a:solidFill>
              <a:srgbClr val="FEF7E4"/>
            </a:solidFill>
            <a:ln w="171450" cap="sq">
              <a:solidFill>
                <a:srgbClr val="BD651D"/>
              </a:solidFill>
              <a:prstDash val="solid"/>
              <a:miter/>
            </a:ln>
          </p:spPr>
          <p:txBody>
            <a:bodyPr/>
            <a:lstStyle/>
            <a:p>
              <a:endParaRPr lang="en-MY"/>
            </a:p>
          </p:txBody>
        </p:sp>
        <p:sp>
          <p:nvSpPr>
            <p:cNvPr id="5" name="TextBox 5"/>
            <p:cNvSpPr txBox="1"/>
            <p:nvPr/>
          </p:nvSpPr>
          <p:spPr>
            <a:xfrm>
              <a:off x="0" y="-57150"/>
              <a:ext cx="2019566" cy="2668786"/>
            </a:xfrm>
            <a:prstGeom prst="rect">
              <a:avLst/>
            </a:prstGeom>
          </p:spPr>
          <p:txBody>
            <a:bodyPr lIns="50800" tIns="50800" rIns="50800" bIns="50800" rtlCol="0" anchor="ctr"/>
            <a:lstStyle/>
            <a:p>
              <a:pPr algn="ctr">
                <a:lnSpc>
                  <a:spcPts val="3219"/>
                </a:lnSpc>
              </a:pPr>
              <a:endParaRPr/>
            </a:p>
          </p:txBody>
        </p:sp>
      </p:grpSp>
      <p:sp>
        <p:nvSpPr>
          <p:cNvPr id="6" name="Freeform 6"/>
          <p:cNvSpPr/>
          <p:nvPr/>
        </p:nvSpPr>
        <p:spPr>
          <a:xfrm flipH="1">
            <a:off x="-1765194" y="7820715"/>
            <a:ext cx="5587787" cy="2875171"/>
          </a:xfrm>
          <a:custGeom>
            <a:avLst/>
            <a:gdLst/>
            <a:ahLst/>
            <a:cxnLst/>
            <a:rect l="l" t="t" r="r" b="b"/>
            <a:pathLst>
              <a:path w="5587787" h="2875171">
                <a:moveTo>
                  <a:pt x="5587788" y="0"/>
                </a:moveTo>
                <a:lnTo>
                  <a:pt x="0" y="0"/>
                </a:lnTo>
                <a:lnTo>
                  <a:pt x="0" y="2875170"/>
                </a:lnTo>
                <a:lnTo>
                  <a:pt x="5587788" y="2875170"/>
                </a:lnTo>
                <a:lnTo>
                  <a:pt x="5587788"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txBody>
          <a:bodyPr/>
          <a:lstStyle/>
          <a:p>
            <a:endParaRPr lang="en-MY"/>
          </a:p>
        </p:txBody>
      </p:sp>
      <p:sp>
        <p:nvSpPr>
          <p:cNvPr id="7" name="Freeform 7"/>
          <p:cNvSpPr/>
          <p:nvPr/>
        </p:nvSpPr>
        <p:spPr>
          <a:xfrm flipH="1">
            <a:off x="532451" y="9299474"/>
            <a:ext cx="2030113" cy="553667"/>
          </a:xfrm>
          <a:custGeom>
            <a:avLst/>
            <a:gdLst/>
            <a:ahLst/>
            <a:cxnLst/>
            <a:rect l="l" t="t" r="r" b="b"/>
            <a:pathLst>
              <a:path w="2030113" h="553667">
                <a:moveTo>
                  <a:pt x="2030113" y="0"/>
                </a:moveTo>
                <a:lnTo>
                  <a:pt x="0" y="0"/>
                </a:lnTo>
                <a:lnTo>
                  <a:pt x="0" y="553667"/>
                </a:lnTo>
                <a:lnTo>
                  <a:pt x="2030113" y="553667"/>
                </a:lnTo>
                <a:lnTo>
                  <a:pt x="2030113" y="0"/>
                </a:lnTo>
                <a:close/>
              </a:path>
            </a:pathLst>
          </a:custGeom>
          <a:blipFill>
            <a:blip r:embed="rId4">
              <a:alphaModFix amt="75000"/>
              <a:extLst>
                <a:ext uri="{96DAC541-7B7A-43D3-8B79-37D633B846F1}">
                  <asvg:svgBlip xmlns:asvg="http://schemas.microsoft.com/office/drawing/2016/SVG/main" r:embed="rId5"/>
                </a:ext>
              </a:extLst>
            </a:blip>
            <a:stretch>
              <a:fillRect/>
            </a:stretch>
          </a:blipFill>
        </p:spPr>
        <p:txBody>
          <a:bodyPr/>
          <a:lstStyle/>
          <a:p>
            <a:endParaRPr lang="en-MY"/>
          </a:p>
        </p:txBody>
      </p:sp>
      <p:graphicFrame>
        <p:nvGraphicFramePr>
          <p:cNvPr id="8" name="Table 8"/>
          <p:cNvGraphicFramePr>
            <a:graphicFrameLocks noGrp="1"/>
          </p:cNvGraphicFramePr>
          <p:nvPr/>
        </p:nvGraphicFramePr>
        <p:xfrm>
          <a:off x="10152937" y="457742"/>
          <a:ext cx="7106363" cy="9410700"/>
        </p:xfrm>
        <a:graphic>
          <a:graphicData uri="http://schemas.openxmlformats.org/drawingml/2006/table">
            <a:tbl>
              <a:tblPr/>
              <a:tblGrid>
                <a:gridCol w="4090244">
                  <a:extLst>
                    <a:ext uri="{9D8B030D-6E8A-4147-A177-3AD203B41FA5}">
                      <a16:colId xmlns:a16="http://schemas.microsoft.com/office/drawing/2014/main" val="20000"/>
                    </a:ext>
                  </a:extLst>
                </a:gridCol>
                <a:gridCol w="1397011">
                  <a:extLst>
                    <a:ext uri="{9D8B030D-6E8A-4147-A177-3AD203B41FA5}">
                      <a16:colId xmlns:a16="http://schemas.microsoft.com/office/drawing/2014/main" val="20001"/>
                    </a:ext>
                  </a:extLst>
                </a:gridCol>
                <a:gridCol w="1619107">
                  <a:extLst>
                    <a:ext uri="{9D8B030D-6E8A-4147-A177-3AD203B41FA5}">
                      <a16:colId xmlns:a16="http://schemas.microsoft.com/office/drawing/2014/main" val="20002"/>
                    </a:ext>
                  </a:extLst>
                </a:gridCol>
              </a:tblGrid>
              <a:tr h="467672">
                <a:tc>
                  <a:txBody>
                    <a:bodyPr/>
                    <a:lstStyle/>
                    <a:p>
                      <a:pPr algn="l">
                        <a:lnSpc>
                          <a:spcPts val="2379"/>
                        </a:lnSpc>
                        <a:defRPr/>
                      </a:pPr>
                      <a:r>
                        <a:rPr lang="en-US" sz="1699">
                          <a:solidFill>
                            <a:srgbClr val="000000"/>
                          </a:solidFill>
                          <a:latin typeface="Poetsen"/>
                        </a:rPr>
                        <a:t>Item</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Poetsen"/>
                        </a:rPr>
                        <a:t>Weight (kg)</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Poetsen"/>
                        </a:rPr>
                        <a:t>Priority Value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24938">
                <a:tc>
                  <a:txBody>
                    <a:bodyPr/>
                    <a:lstStyle/>
                    <a:p>
                      <a:pPr algn="l">
                        <a:lnSpc>
                          <a:spcPts val="2799"/>
                        </a:lnSpc>
                        <a:defRPr/>
                      </a:pPr>
                      <a:r>
                        <a:rPr lang="en-US" sz="1999">
                          <a:solidFill>
                            <a:srgbClr val="000000"/>
                          </a:solidFill>
                          <a:latin typeface="Poetsen"/>
                        </a:rPr>
                        <a:t>Non-perishable food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700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60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4938">
                <a:tc>
                  <a:txBody>
                    <a:bodyPr/>
                    <a:lstStyle/>
                    <a:p>
                      <a:pPr algn="l">
                        <a:lnSpc>
                          <a:spcPts val="2799"/>
                        </a:lnSpc>
                        <a:defRPr/>
                      </a:pPr>
                      <a:r>
                        <a:rPr lang="en-US" sz="1999">
                          <a:solidFill>
                            <a:srgbClr val="000000"/>
                          </a:solidFill>
                          <a:latin typeface="Poetsen"/>
                        </a:rPr>
                        <a:t>Bottled Water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400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50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4938">
                <a:tc>
                  <a:txBody>
                    <a:bodyPr/>
                    <a:lstStyle/>
                    <a:p>
                      <a:pPr algn="l">
                        <a:lnSpc>
                          <a:spcPts val="2799"/>
                        </a:lnSpc>
                        <a:defRPr/>
                      </a:pPr>
                      <a:r>
                        <a:rPr lang="en-US" sz="1999">
                          <a:solidFill>
                            <a:srgbClr val="000000"/>
                          </a:solidFill>
                          <a:latin typeface="Poetsen"/>
                        </a:rPr>
                        <a:t>First Aid Kit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300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70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4938">
                <a:tc>
                  <a:txBody>
                    <a:bodyPr/>
                    <a:lstStyle/>
                    <a:p>
                      <a:pPr algn="l">
                        <a:lnSpc>
                          <a:spcPts val="2799"/>
                        </a:lnSpc>
                        <a:defRPr/>
                      </a:pPr>
                      <a:r>
                        <a:rPr lang="en-US" sz="1999">
                          <a:solidFill>
                            <a:srgbClr val="000000"/>
                          </a:solidFill>
                          <a:latin typeface="Poetsen"/>
                        </a:rPr>
                        <a:t>Insulated Blankets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500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40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24938">
                <a:tc>
                  <a:txBody>
                    <a:bodyPr/>
                    <a:lstStyle/>
                    <a:p>
                      <a:pPr algn="l">
                        <a:lnSpc>
                          <a:spcPts val="2799"/>
                        </a:lnSpc>
                        <a:defRPr/>
                      </a:pPr>
                      <a:r>
                        <a:rPr lang="en-US" sz="1999">
                          <a:solidFill>
                            <a:srgbClr val="000000"/>
                          </a:solidFill>
                          <a:latin typeface="Poetsen"/>
                        </a:rPr>
                        <a:t>Emergency Shelter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800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80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24938">
                <a:tc>
                  <a:txBody>
                    <a:bodyPr/>
                    <a:lstStyle/>
                    <a:p>
                      <a:pPr algn="l">
                        <a:lnSpc>
                          <a:spcPts val="2799"/>
                        </a:lnSpc>
                        <a:defRPr/>
                      </a:pPr>
                      <a:r>
                        <a:rPr lang="en-US" sz="1999">
                          <a:solidFill>
                            <a:srgbClr val="000000"/>
                          </a:solidFill>
                          <a:latin typeface="Poetsen"/>
                        </a:rPr>
                        <a:t>Baby Formula and Food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200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55</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24938">
                <a:tc>
                  <a:txBody>
                    <a:bodyPr/>
                    <a:lstStyle/>
                    <a:p>
                      <a:pPr algn="l">
                        <a:lnSpc>
                          <a:spcPts val="2799"/>
                        </a:lnSpc>
                        <a:defRPr/>
                      </a:pPr>
                      <a:r>
                        <a:rPr lang="en-US" sz="1999">
                          <a:solidFill>
                            <a:srgbClr val="000000"/>
                          </a:solidFill>
                          <a:latin typeface="Poetsen"/>
                        </a:rPr>
                        <a:t>Personal Hygiene Items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150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65</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24938">
                <a:tc>
                  <a:txBody>
                    <a:bodyPr/>
                    <a:lstStyle/>
                    <a:p>
                      <a:pPr algn="l">
                        <a:lnSpc>
                          <a:spcPts val="2799"/>
                        </a:lnSpc>
                        <a:defRPr/>
                      </a:pPr>
                      <a:r>
                        <a:rPr lang="en-US" sz="1999">
                          <a:solidFill>
                            <a:srgbClr val="000000"/>
                          </a:solidFill>
                          <a:latin typeface="Poetsen"/>
                        </a:rPr>
                        <a:t>Water Purification System</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300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75</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24938">
                <a:tc>
                  <a:txBody>
                    <a:bodyPr/>
                    <a:lstStyle/>
                    <a:p>
                      <a:pPr algn="l">
                        <a:lnSpc>
                          <a:spcPts val="2799"/>
                        </a:lnSpc>
                        <a:defRPr/>
                      </a:pPr>
                      <a:r>
                        <a:rPr lang="en-US" sz="1999">
                          <a:solidFill>
                            <a:srgbClr val="000000"/>
                          </a:solidFill>
                          <a:latin typeface="Poetsen"/>
                        </a:rPr>
                        <a:t>Portable Toilet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250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70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24938">
                <a:tc>
                  <a:txBody>
                    <a:bodyPr/>
                    <a:lstStyle/>
                    <a:p>
                      <a:pPr algn="l">
                        <a:lnSpc>
                          <a:spcPts val="2799"/>
                        </a:lnSpc>
                        <a:defRPr/>
                      </a:pPr>
                      <a:r>
                        <a:rPr lang="en-US" sz="1999">
                          <a:solidFill>
                            <a:srgbClr val="000000"/>
                          </a:solidFill>
                          <a:latin typeface="Poetsen"/>
                        </a:rPr>
                        <a:t>Medical Supplies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350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65</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524938">
                <a:tc>
                  <a:txBody>
                    <a:bodyPr/>
                    <a:lstStyle/>
                    <a:p>
                      <a:pPr algn="l">
                        <a:lnSpc>
                          <a:spcPts val="2799"/>
                        </a:lnSpc>
                        <a:defRPr/>
                      </a:pPr>
                      <a:r>
                        <a:rPr lang="en-US" sz="1999">
                          <a:solidFill>
                            <a:srgbClr val="000000"/>
                          </a:solidFill>
                          <a:latin typeface="Poetsen"/>
                        </a:rPr>
                        <a:t>Communication Devices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200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60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544026">
                <a:tc>
                  <a:txBody>
                    <a:bodyPr/>
                    <a:lstStyle/>
                    <a:p>
                      <a:pPr algn="l">
                        <a:lnSpc>
                          <a:spcPts val="2939"/>
                        </a:lnSpc>
                        <a:defRPr/>
                      </a:pPr>
                      <a:r>
                        <a:rPr lang="en-US" sz="2099">
                          <a:solidFill>
                            <a:srgbClr val="000000"/>
                          </a:solidFill>
                          <a:latin typeface="Poetsen"/>
                        </a:rPr>
                        <a:t>Fire-starting Supplies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100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45</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524938">
                <a:tc>
                  <a:txBody>
                    <a:bodyPr/>
                    <a:lstStyle/>
                    <a:p>
                      <a:pPr algn="l">
                        <a:lnSpc>
                          <a:spcPts val="2799"/>
                        </a:lnSpc>
                        <a:defRPr/>
                      </a:pPr>
                      <a:r>
                        <a:rPr lang="en-US" sz="1999">
                          <a:solidFill>
                            <a:srgbClr val="000000"/>
                          </a:solidFill>
                          <a:latin typeface="Poetsen"/>
                        </a:rPr>
                        <a:t>Tools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400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40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524938">
                <a:tc>
                  <a:txBody>
                    <a:bodyPr/>
                    <a:lstStyle/>
                    <a:p>
                      <a:pPr algn="l">
                        <a:lnSpc>
                          <a:spcPts val="2799"/>
                        </a:lnSpc>
                        <a:defRPr/>
                      </a:pPr>
                      <a:r>
                        <a:rPr lang="en-US" sz="1999">
                          <a:solidFill>
                            <a:srgbClr val="000000"/>
                          </a:solidFill>
                          <a:latin typeface="Poetsen"/>
                        </a:rPr>
                        <a:t>Sanitation Supplies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200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55</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524938">
                <a:tc>
                  <a:txBody>
                    <a:bodyPr/>
                    <a:lstStyle/>
                    <a:p>
                      <a:pPr algn="l">
                        <a:lnSpc>
                          <a:spcPts val="2799"/>
                        </a:lnSpc>
                        <a:defRPr/>
                      </a:pPr>
                      <a:r>
                        <a:rPr lang="en-US" sz="1999">
                          <a:solidFill>
                            <a:srgbClr val="000000"/>
                          </a:solidFill>
                          <a:latin typeface="Poetsen"/>
                        </a:rPr>
                        <a:t>Pet Supplies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300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50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524938">
                <a:tc>
                  <a:txBody>
                    <a:bodyPr/>
                    <a:lstStyle/>
                    <a:p>
                      <a:pPr algn="l">
                        <a:lnSpc>
                          <a:spcPts val="2659"/>
                        </a:lnSpc>
                        <a:defRPr/>
                      </a:pPr>
                      <a:r>
                        <a:rPr lang="en-US" sz="1899">
                          <a:solidFill>
                            <a:srgbClr val="000000"/>
                          </a:solidFill>
                          <a:latin typeface="Poetsen"/>
                        </a:rPr>
                        <a:t>Entertainment and Comfort Items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150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45</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524938">
                <a:tc>
                  <a:txBody>
                    <a:bodyPr/>
                    <a:lstStyle/>
                    <a:p>
                      <a:pPr algn="l">
                        <a:lnSpc>
                          <a:spcPts val="2799"/>
                        </a:lnSpc>
                        <a:defRPr/>
                      </a:pPr>
                      <a:r>
                        <a:rPr lang="en-US" sz="1999">
                          <a:solidFill>
                            <a:srgbClr val="000000"/>
                          </a:solidFill>
                          <a:latin typeface="Poetsen"/>
                        </a:rPr>
                        <a:t>Safety Gear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250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Poetsen"/>
                        </a:rPr>
                        <a:t>60</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bl>
          </a:graphicData>
        </a:graphic>
      </p:graphicFrame>
      <p:sp>
        <p:nvSpPr>
          <p:cNvPr id="9" name="TextBox 9"/>
          <p:cNvSpPr txBox="1"/>
          <p:nvPr/>
        </p:nvSpPr>
        <p:spPr>
          <a:xfrm>
            <a:off x="322380" y="1448059"/>
            <a:ext cx="9357925" cy="7858408"/>
          </a:xfrm>
          <a:prstGeom prst="rect">
            <a:avLst/>
          </a:prstGeom>
        </p:spPr>
        <p:txBody>
          <a:bodyPr lIns="0" tIns="0" rIns="0" bIns="0" rtlCol="0" anchor="t">
            <a:spAutoFit/>
          </a:bodyPr>
          <a:lstStyle/>
          <a:p>
            <a:pPr algn="just">
              <a:lnSpc>
                <a:spcPts val="4488"/>
              </a:lnSpc>
            </a:pPr>
            <a:r>
              <a:rPr lang="en-US" sz="2992" u="sng" spc="2">
                <a:solidFill>
                  <a:srgbClr val="242D47"/>
                </a:solidFill>
                <a:latin typeface="Poppins"/>
              </a:rPr>
              <a:t>Purpose</a:t>
            </a:r>
          </a:p>
          <a:p>
            <a:pPr algn="just">
              <a:lnSpc>
                <a:spcPts val="4488"/>
              </a:lnSpc>
            </a:pPr>
            <a:r>
              <a:rPr lang="en-US" sz="2992" spc="2">
                <a:solidFill>
                  <a:srgbClr val="242D47"/>
                </a:solidFill>
                <a:latin typeface="Poppins"/>
              </a:rPr>
              <a:t>Efficient and effective delivery of critical supplies to mitigate suffering and save lives in disaster-affected areas by maximizing total priority value of aid cargo without exceeding 4000 kg weight limit.</a:t>
            </a:r>
          </a:p>
          <a:p>
            <a:pPr algn="just">
              <a:lnSpc>
                <a:spcPts val="4488"/>
              </a:lnSpc>
            </a:pPr>
            <a:endParaRPr lang="en-US" sz="2992" spc="2">
              <a:solidFill>
                <a:srgbClr val="242D47"/>
              </a:solidFill>
              <a:latin typeface="Poppins"/>
            </a:endParaRPr>
          </a:p>
          <a:p>
            <a:pPr marL="646095" lvl="1" indent="-323048" algn="just">
              <a:lnSpc>
                <a:spcPts val="4488"/>
              </a:lnSpc>
              <a:buFont typeface="Arial"/>
              <a:buChar char="•"/>
            </a:pPr>
            <a:r>
              <a:rPr lang="en-US" sz="2992" spc="2">
                <a:solidFill>
                  <a:srgbClr val="242D47"/>
                </a:solidFill>
                <a:latin typeface="Poppins"/>
              </a:rPr>
              <a:t>Cargo Plane Weight Capacity: </a:t>
            </a:r>
            <a:r>
              <a:rPr lang="en-US" sz="2992" spc="2">
                <a:solidFill>
                  <a:srgbClr val="242D47"/>
                </a:solidFill>
                <a:latin typeface="Poppins Bold"/>
              </a:rPr>
              <a:t>4000 kg</a:t>
            </a:r>
          </a:p>
          <a:p>
            <a:pPr marL="646095" lvl="1" indent="-323048" algn="just">
              <a:lnSpc>
                <a:spcPts val="4488"/>
              </a:lnSpc>
              <a:buFont typeface="Arial"/>
              <a:buChar char="•"/>
            </a:pPr>
            <a:r>
              <a:rPr lang="en-US" sz="2992" spc="2">
                <a:solidFill>
                  <a:srgbClr val="242D47"/>
                </a:solidFill>
                <a:latin typeface="Poppins"/>
              </a:rPr>
              <a:t>Aid Items: Specific weight and priority value</a:t>
            </a:r>
          </a:p>
          <a:p>
            <a:pPr algn="just">
              <a:lnSpc>
                <a:spcPts val="4488"/>
              </a:lnSpc>
            </a:pPr>
            <a:endParaRPr lang="en-US" sz="2992" spc="2">
              <a:solidFill>
                <a:srgbClr val="242D47"/>
              </a:solidFill>
              <a:latin typeface="Poppins"/>
            </a:endParaRPr>
          </a:p>
          <a:p>
            <a:pPr algn="just">
              <a:lnSpc>
                <a:spcPts val="4488"/>
              </a:lnSpc>
            </a:pPr>
            <a:r>
              <a:rPr lang="en-US" sz="2992" u="sng" spc="2">
                <a:solidFill>
                  <a:srgbClr val="242D47"/>
                </a:solidFill>
                <a:latin typeface="Poppins"/>
              </a:rPr>
              <a:t>Goal</a:t>
            </a:r>
          </a:p>
          <a:p>
            <a:pPr marL="646095" lvl="1" indent="-323048" algn="just">
              <a:lnSpc>
                <a:spcPts val="4488"/>
              </a:lnSpc>
              <a:buFont typeface="Arial"/>
              <a:buChar char="•"/>
            </a:pPr>
            <a:r>
              <a:rPr lang="en-US" sz="2992" spc="2">
                <a:solidFill>
                  <a:srgbClr val="242D47"/>
                </a:solidFill>
                <a:latin typeface="Poppins"/>
              </a:rPr>
              <a:t>Load plane to maximize priority value</a:t>
            </a:r>
          </a:p>
          <a:p>
            <a:pPr marL="646095" lvl="1" indent="-323048" algn="just">
              <a:lnSpc>
                <a:spcPts val="4488"/>
              </a:lnSpc>
              <a:buFont typeface="Arial"/>
              <a:buChar char="•"/>
            </a:pPr>
            <a:r>
              <a:rPr lang="en-US" sz="2992" spc="2">
                <a:solidFill>
                  <a:srgbClr val="242D47"/>
                </a:solidFill>
                <a:latin typeface="Poppins"/>
              </a:rPr>
              <a:t>Ensure total weight ≤ 4000 kg</a:t>
            </a:r>
          </a:p>
          <a:p>
            <a:pPr algn="just">
              <a:lnSpc>
                <a:spcPts val="4488"/>
              </a:lnSpc>
            </a:pPr>
            <a:endParaRPr lang="en-US" sz="2992" spc="2">
              <a:solidFill>
                <a:srgbClr val="242D47"/>
              </a:solidFill>
              <a:latin typeface="Poppins"/>
            </a:endParaRPr>
          </a:p>
        </p:txBody>
      </p:sp>
      <p:grpSp>
        <p:nvGrpSpPr>
          <p:cNvPr id="10" name="Group 10"/>
          <p:cNvGrpSpPr/>
          <p:nvPr/>
        </p:nvGrpSpPr>
        <p:grpSpPr>
          <a:xfrm>
            <a:off x="-1310329" y="157441"/>
            <a:ext cx="7707290" cy="1117991"/>
            <a:chOff x="0" y="0"/>
            <a:chExt cx="2801670" cy="406400"/>
          </a:xfrm>
        </p:grpSpPr>
        <p:sp>
          <p:nvSpPr>
            <p:cNvPr id="11" name="Freeform 11"/>
            <p:cNvSpPr/>
            <p:nvPr/>
          </p:nvSpPr>
          <p:spPr>
            <a:xfrm>
              <a:off x="0" y="0"/>
              <a:ext cx="2801670" cy="406400"/>
            </a:xfrm>
            <a:custGeom>
              <a:avLst/>
              <a:gdLst/>
              <a:ahLst/>
              <a:cxnLst/>
              <a:rect l="l" t="t" r="r" b="b"/>
              <a:pathLst>
                <a:path w="2801670" h="406400">
                  <a:moveTo>
                    <a:pt x="0" y="0"/>
                  </a:moveTo>
                  <a:lnTo>
                    <a:pt x="2598470" y="0"/>
                  </a:lnTo>
                  <a:lnTo>
                    <a:pt x="2801670" y="203200"/>
                  </a:lnTo>
                  <a:lnTo>
                    <a:pt x="2598470" y="406400"/>
                  </a:lnTo>
                  <a:lnTo>
                    <a:pt x="0" y="406400"/>
                  </a:lnTo>
                  <a:lnTo>
                    <a:pt x="203200" y="203200"/>
                  </a:lnTo>
                  <a:lnTo>
                    <a:pt x="0" y="0"/>
                  </a:lnTo>
                  <a:close/>
                </a:path>
              </a:pathLst>
            </a:custGeom>
            <a:solidFill>
              <a:srgbClr val="F5BA53"/>
            </a:solidFill>
          </p:spPr>
          <p:txBody>
            <a:bodyPr/>
            <a:lstStyle/>
            <a:p>
              <a:endParaRPr lang="en-MY"/>
            </a:p>
          </p:txBody>
        </p:sp>
        <p:sp>
          <p:nvSpPr>
            <p:cNvPr id="12" name="TextBox 12"/>
            <p:cNvSpPr txBox="1"/>
            <p:nvPr/>
          </p:nvSpPr>
          <p:spPr>
            <a:xfrm>
              <a:off x="177800" y="-57150"/>
              <a:ext cx="2547670" cy="463550"/>
            </a:xfrm>
            <a:prstGeom prst="rect">
              <a:avLst/>
            </a:prstGeom>
          </p:spPr>
          <p:txBody>
            <a:bodyPr lIns="50800" tIns="50800" rIns="50800" bIns="50800" rtlCol="0" anchor="ctr"/>
            <a:lstStyle/>
            <a:p>
              <a:pPr algn="ctr">
                <a:lnSpc>
                  <a:spcPts val="3219"/>
                </a:lnSpc>
              </a:pPr>
              <a:endParaRPr/>
            </a:p>
          </p:txBody>
        </p:sp>
      </p:grpSp>
      <p:sp>
        <p:nvSpPr>
          <p:cNvPr id="13" name="TextBox 13"/>
          <p:cNvSpPr txBox="1"/>
          <p:nvPr/>
        </p:nvSpPr>
        <p:spPr>
          <a:xfrm>
            <a:off x="-247581" y="448598"/>
            <a:ext cx="6083893" cy="640451"/>
          </a:xfrm>
          <a:prstGeom prst="rect">
            <a:avLst/>
          </a:prstGeom>
        </p:spPr>
        <p:txBody>
          <a:bodyPr lIns="0" tIns="0" rIns="0" bIns="0" rtlCol="0" anchor="t">
            <a:spAutoFit/>
          </a:bodyPr>
          <a:lstStyle/>
          <a:p>
            <a:pPr algn="ctr">
              <a:lnSpc>
                <a:spcPts val="4776"/>
              </a:lnSpc>
            </a:pPr>
            <a:r>
              <a:rPr lang="en-US" sz="4924">
                <a:solidFill>
                  <a:srgbClr val="3B435F"/>
                </a:solidFill>
                <a:latin typeface="Poetsen"/>
              </a:rPr>
              <a:t>Original Scenario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sp>
        <p:nvSpPr>
          <p:cNvPr id="2" name="Freeform 2"/>
          <p:cNvSpPr/>
          <p:nvPr/>
        </p:nvSpPr>
        <p:spPr>
          <a:xfrm>
            <a:off x="13047464" y="-248237"/>
            <a:ext cx="5587787" cy="2875171"/>
          </a:xfrm>
          <a:custGeom>
            <a:avLst/>
            <a:gdLst/>
            <a:ahLst/>
            <a:cxnLst/>
            <a:rect l="l" t="t" r="r" b="b"/>
            <a:pathLst>
              <a:path w="5587787" h="2875171">
                <a:moveTo>
                  <a:pt x="0" y="0"/>
                </a:moveTo>
                <a:lnTo>
                  <a:pt x="5587787" y="0"/>
                </a:lnTo>
                <a:lnTo>
                  <a:pt x="5587787" y="2875171"/>
                </a:lnTo>
                <a:lnTo>
                  <a:pt x="0" y="28751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grpSp>
        <p:nvGrpSpPr>
          <p:cNvPr id="3" name="Group 3"/>
          <p:cNvGrpSpPr/>
          <p:nvPr/>
        </p:nvGrpSpPr>
        <p:grpSpPr>
          <a:xfrm>
            <a:off x="-1310329" y="157441"/>
            <a:ext cx="15880021" cy="1243751"/>
            <a:chOff x="0" y="0"/>
            <a:chExt cx="5772532" cy="452115"/>
          </a:xfrm>
        </p:grpSpPr>
        <p:sp>
          <p:nvSpPr>
            <p:cNvPr id="4" name="Freeform 4"/>
            <p:cNvSpPr/>
            <p:nvPr/>
          </p:nvSpPr>
          <p:spPr>
            <a:xfrm>
              <a:off x="0" y="0"/>
              <a:ext cx="5772532" cy="452115"/>
            </a:xfrm>
            <a:custGeom>
              <a:avLst/>
              <a:gdLst/>
              <a:ahLst/>
              <a:cxnLst/>
              <a:rect l="l" t="t" r="r" b="b"/>
              <a:pathLst>
                <a:path w="5772532" h="452115">
                  <a:moveTo>
                    <a:pt x="0" y="0"/>
                  </a:moveTo>
                  <a:lnTo>
                    <a:pt x="5569332" y="0"/>
                  </a:lnTo>
                  <a:lnTo>
                    <a:pt x="5772532" y="226057"/>
                  </a:lnTo>
                  <a:lnTo>
                    <a:pt x="5569332" y="452115"/>
                  </a:lnTo>
                  <a:lnTo>
                    <a:pt x="0" y="452115"/>
                  </a:lnTo>
                  <a:lnTo>
                    <a:pt x="203200" y="226057"/>
                  </a:lnTo>
                  <a:lnTo>
                    <a:pt x="0" y="0"/>
                  </a:lnTo>
                  <a:close/>
                </a:path>
              </a:pathLst>
            </a:custGeom>
            <a:solidFill>
              <a:srgbClr val="F5BA53"/>
            </a:solidFill>
          </p:spPr>
          <p:txBody>
            <a:bodyPr/>
            <a:lstStyle/>
            <a:p>
              <a:endParaRPr lang="en-MY"/>
            </a:p>
          </p:txBody>
        </p:sp>
        <p:sp>
          <p:nvSpPr>
            <p:cNvPr id="5" name="TextBox 5"/>
            <p:cNvSpPr txBox="1"/>
            <p:nvPr/>
          </p:nvSpPr>
          <p:spPr>
            <a:xfrm>
              <a:off x="177800" y="-57150"/>
              <a:ext cx="5518532" cy="509265"/>
            </a:xfrm>
            <a:prstGeom prst="rect">
              <a:avLst/>
            </a:prstGeom>
          </p:spPr>
          <p:txBody>
            <a:bodyPr lIns="50800" tIns="50800" rIns="50800" bIns="50800" rtlCol="0" anchor="ctr"/>
            <a:lstStyle/>
            <a:p>
              <a:pPr algn="ctr">
                <a:lnSpc>
                  <a:spcPts val="3219"/>
                </a:lnSpc>
              </a:pPr>
              <a:endParaRPr/>
            </a:p>
          </p:txBody>
        </p:sp>
      </p:grpSp>
      <p:sp>
        <p:nvSpPr>
          <p:cNvPr id="6" name="TextBox 6"/>
          <p:cNvSpPr txBox="1"/>
          <p:nvPr/>
        </p:nvSpPr>
        <p:spPr>
          <a:xfrm>
            <a:off x="351476" y="504449"/>
            <a:ext cx="13501845" cy="664035"/>
          </a:xfrm>
          <a:prstGeom prst="rect">
            <a:avLst/>
          </a:prstGeom>
        </p:spPr>
        <p:txBody>
          <a:bodyPr lIns="0" tIns="0" rIns="0" bIns="0" rtlCol="0" anchor="t">
            <a:spAutoFit/>
          </a:bodyPr>
          <a:lstStyle/>
          <a:p>
            <a:pPr algn="ctr">
              <a:lnSpc>
                <a:spcPts val="4970"/>
              </a:lnSpc>
            </a:pPr>
            <a:r>
              <a:rPr lang="en-US" sz="5124">
                <a:solidFill>
                  <a:srgbClr val="3B435F"/>
                </a:solidFill>
                <a:latin typeface="Poetsen"/>
              </a:rPr>
              <a:t>Importance of Finding an Optimal Solution </a:t>
            </a:r>
          </a:p>
        </p:txBody>
      </p:sp>
      <p:sp>
        <p:nvSpPr>
          <p:cNvPr id="7" name="TextBox 7"/>
          <p:cNvSpPr txBox="1"/>
          <p:nvPr/>
        </p:nvSpPr>
        <p:spPr>
          <a:xfrm>
            <a:off x="0" y="2092710"/>
            <a:ext cx="18288000" cy="7390765"/>
          </a:xfrm>
          <a:prstGeom prst="rect">
            <a:avLst/>
          </a:prstGeom>
        </p:spPr>
        <p:txBody>
          <a:bodyPr lIns="0" tIns="0" rIns="0" bIns="0" rtlCol="0" anchor="t">
            <a:spAutoFit/>
          </a:bodyPr>
          <a:lstStyle/>
          <a:p>
            <a:pPr marL="604523" lvl="1" indent="-302261" algn="l">
              <a:lnSpc>
                <a:spcPts val="3920"/>
              </a:lnSpc>
              <a:buFont typeface="Arial"/>
              <a:buChar char="•"/>
            </a:pPr>
            <a:r>
              <a:rPr lang="en-US" sz="2800" dirty="0">
                <a:solidFill>
                  <a:srgbClr val="3B435F"/>
                </a:solidFill>
                <a:latin typeface="Poppins Bold"/>
              </a:rPr>
              <a:t>Maximizing Aid Effectiveness: </a:t>
            </a:r>
            <a:r>
              <a:rPr lang="en-US" sz="2800" dirty="0">
                <a:solidFill>
                  <a:srgbClr val="3B435F"/>
                </a:solidFill>
                <a:latin typeface="Poppins"/>
              </a:rPr>
              <a:t>Prioritizes critical items like medical kits and food for immediate relief, reducing suffering and saving lives.</a:t>
            </a:r>
          </a:p>
          <a:p>
            <a:pPr algn="l">
              <a:lnSpc>
                <a:spcPts val="3920"/>
              </a:lnSpc>
            </a:pPr>
            <a:endParaRPr lang="en-US" sz="2800" dirty="0">
              <a:solidFill>
                <a:srgbClr val="3B435F"/>
              </a:solidFill>
              <a:latin typeface="Poppins"/>
            </a:endParaRPr>
          </a:p>
          <a:p>
            <a:pPr marL="604523" lvl="1" indent="-302261" algn="l">
              <a:lnSpc>
                <a:spcPts val="3920"/>
              </a:lnSpc>
              <a:buFont typeface="Arial"/>
              <a:buChar char="•"/>
            </a:pPr>
            <a:r>
              <a:rPr lang="en-US" sz="2800" dirty="0">
                <a:solidFill>
                  <a:srgbClr val="3B435F"/>
                </a:solidFill>
                <a:latin typeface="Poppins Bold"/>
              </a:rPr>
              <a:t>Efficient Resource Utilization: </a:t>
            </a:r>
            <a:r>
              <a:rPr lang="en-US" sz="2800" dirty="0">
                <a:solidFill>
                  <a:srgbClr val="3B435F"/>
                </a:solidFill>
                <a:latin typeface="Poppins"/>
              </a:rPr>
              <a:t>Uses plane capacity fully, maximizing the amount of aid delivered per trip and improving overall mission impact.</a:t>
            </a:r>
          </a:p>
          <a:p>
            <a:pPr algn="l">
              <a:lnSpc>
                <a:spcPts val="3920"/>
              </a:lnSpc>
            </a:pPr>
            <a:endParaRPr lang="en-US" sz="2800" dirty="0">
              <a:solidFill>
                <a:srgbClr val="3B435F"/>
              </a:solidFill>
              <a:latin typeface="Poppins"/>
            </a:endParaRPr>
          </a:p>
          <a:p>
            <a:pPr marL="604523" lvl="1" indent="-302261" algn="l">
              <a:lnSpc>
                <a:spcPts val="3920"/>
              </a:lnSpc>
              <a:buFont typeface="Arial"/>
              <a:buChar char="•"/>
            </a:pPr>
            <a:r>
              <a:rPr lang="en-US" sz="2800" dirty="0">
                <a:solidFill>
                  <a:srgbClr val="3B435F"/>
                </a:solidFill>
                <a:latin typeface="Poppins Bold"/>
              </a:rPr>
              <a:t>Operational Cost Management: </a:t>
            </a:r>
            <a:r>
              <a:rPr lang="en-US" sz="2800" dirty="0">
                <a:solidFill>
                  <a:srgbClr val="3B435F"/>
                </a:solidFill>
                <a:latin typeface="Poppins"/>
              </a:rPr>
              <a:t>Reduces trips, saving on fuel and operational costs, allowing more funds for supplies and aid workers.</a:t>
            </a:r>
          </a:p>
          <a:p>
            <a:pPr algn="l">
              <a:lnSpc>
                <a:spcPts val="3920"/>
              </a:lnSpc>
            </a:pPr>
            <a:endParaRPr lang="en-US" sz="2800" dirty="0">
              <a:solidFill>
                <a:srgbClr val="3B435F"/>
              </a:solidFill>
              <a:latin typeface="Poppins"/>
            </a:endParaRPr>
          </a:p>
          <a:p>
            <a:pPr marL="604523" lvl="1" indent="-302261" algn="l">
              <a:lnSpc>
                <a:spcPts val="3920"/>
              </a:lnSpc>
              <a:buFont typeface="Arial"/>
              <a:buChar char="•"/>
            </a:pPr>
            <a:r>
              <a:rPr lang="en-US" sz="2800" dirty="0">
                <a:solidFill>
                  <a:srgbClr val="3B435F"/>
                </a:solidFill>
                <a:latin typeface="Poppins Bold"/>
              </a:rPr>
              <a:t>Timely Delivery: </a:t>
            </a:r>
            <a:r>
              <a:rPr lang="en-US" sz="2800" dirty="0">
                <a:solidFill>
                  <a:srgbClr val="3B435F"/>
                </a:solidFill>
                <a:latin typeface="Poppins"/>
              </a:rPr>
              <a:t>Ensures quick delivery of essential supplies, stabilizing disaster areas faster and aiding quicker recovery</a:t>
            </a:r>
            <a:r>
              <a:rPr lang="en-MY" sz="2800">
                <a:solidFill>
                  <a:srgbClr val="3B435F"/>
                </a:solidFill>
                <a:latin typeface="Poppins"/>
              </a:rPr>
              <a:t>.</a:t>
            </a:r>
            <a:endParaRPr lang="en-US" sz="2800" dirty="0">
              <a:solidFill>
                <a:srgbClr val="3B435F"/>
              </a:solidFill>
              <a:latin typeface="Poppins"/>
            </a:endParaRPr>
          </a:p>
          <a:p>
            <a:pPr algn="l">
              <a:lnSpc>
                <a:spcPts val="3920"/>
              </a:lnSpc>
            </a:pPr>
            <a:endParaRPr lang="en-US" sz="2800" dirty="0">
              <a:solidFill>
                <a:srgbClr val="3B435F"/>
              </a:solidFill>
              <a:latin typeface="Poppins"/>
            </a:endParaRPr>
          </a:p>
          <a:p>
            <a:pPr marL="604523" lvl="1" indent="-302261" algn="l">
              <a:lnSpc>
                <a:spcPts val="3920"/>
              </a:lnSpc>
              <a:buFont typeface="Arial"/>
              <a:buChar char="•"/>
            </a:pPr>
            <a:r>
              <a:rPr lang="en-US" sz="2800" dirty="0">
                <a:solidFill>
                  <a:srgbClr val="3B435F"/>
                </a:solidFill>
                <a:latin typeface="Poppins Bold"/>
              </a:rPr>
              <a:t>Transparency and Accountability: </a:t>
            </a:r>
            <a:r>
              <a:rPr lang="en-US" sz="2800" dirty="0">
                <a:solidFill>
                  <a:srgbClr val="3B435F"/>
                </a:solidFill>
                <a:latin typeface="Poppins"/>
              </a:rPr>
              <a:t>Efficient distribution maintains donor trust, ensuring continued support and enhancing the organization's reputation.</a:t>
            </a:r>
          </a:p>
          <a:p>
            <a:pPr algn="l">
              <a:lnSpc>
                <a:spcPts val="3500"/>
              </a:lnSpc>
            </a:pPr>
            <a:endParaRPr lang="en-US" sz="2800" dirty="0">
              <a:solidFill>
                <a:srgbClr val="3B435F"/>
              </a:solidFill>
              <a:latin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p:nvPr/>
        </p:nvGrpSpPr>
        <p:grpSpPr>
          <a:xfrm>
            <a:off x="6545302" y="3795389"/>
            <a:ext cx="5197396" cy="5376252"/>
            <a:chOff x="0" y="0"/>
            <a:chExt cx="1466675" cy="1517147"/>
          </a:xfrm>
        </p:grpSpPr>
        <p:sp>
          <p:nvSpPr>
            <p:cNvPr id="3" name="Freeform 3"/>
            <p:cNvSpPr/>
            <p:nvPr/>
          </p:nvSpPr>
          <p:spPr>
            <a:xfrm>
              <a:off x="0" y="0"/>
              <a:ext cx="1466675" cy="1517147"/>
            </a:xfrm>
            <a:custGeom>
              <a:avLst/>
              <a:gdLst/>
              <a:ahLst/>
              <a:cxnLst/>
              <a:rect l="l" t="t" r="r" b="b"/>
              <a:pathLst>
                <a:path w="1466675" h="1517147">
                  <a:moveTo>
                    <a:pt x="0" y="0"/>
                  </a:moveTo>
                  <a:lnTo>
                    <a:pt x="1466675" y="0"/>
                  </a:lnTo>
                  <a:lnTo>
                    <a:pt x="1466675" y="1517147"/>
                  </a:lnTo>
                  <a:lnTo>
                    <a:pt x="0" y="1517147"/>
                  </a:lnTo>
                  <a:close/>
                </a:path>
              </a:pathLst>
            </a:custGeom>
            <a:solidFill>
              <a:srgbClr val="FEF7E4"/>
            </a:solidFill>
            <a:ln w="171450" cap="sq">
              <a:solidFill>
                <a:srgbClr val="BD651D"/>
              </a:solidFill>
              <a:prstDash val="solid"/>
              <a:miter/>
            </a:ln>
          </p:spPr>
          <p:txBody>
            <a:bodyPr/>
            <a:lstStyle/>
            <a:p>
              <a:endParaRPr lang="en-MY"/>
            </a:p>
          </p:txBody>
        </p:sp>
        <p:sp>
          <p:nvSpPr>
            <p:cNvPr id="4" name="TextBox 4"/>
            <p:cNvSpPr txBox="1"/>
            <p:nvPr/>
          </p:nvSpPr>
          <p:spPr>
            <a:xfrm>
              <a:off x="0" y="-57150"/>
              <a:ext cx="1466675" cy="1574297"/>
            </a:xfrm>
            <a:prstGeom prst="rect">
              <a:avLst/>
            </a:prstGeom>
          </p:spPr>
          <p:txBody>
            <a:bodyPr lIns="50800" tIns="50800" rIns="50800" bIns="50800" rtlCol="0" anchor="ctr"/>
            <a:lstStyle/>
            <a:p>
              <a:pPr algn="ctr">
                <a:lnSpc>
                  <a:spcPts val="3219"/>
                </a:lnSpc>
              </a:pPr>
              <a:endParaRPr/>
            </a:p>
          </p:txBody>
        </p:sp>
      </p:grpSp>
      <p:grpSp>
        <p:nvGrpSpPr>
          <p:cNvPr id="5" name="Group 5"/>
          <p:cNvGrpSpPr/>
          <p:nvPr/>
        </p:nvGrpSpPr>
        <p:grpSpPr>
          <a:xfrm>
            <a:off x="604956" y="3795389"/>
            <a:ext cx="5197396" cy="5376252"/>
            <a:chOff x="0" y="0"/>
            <a:chExt cx="1466675" cy="1517147"/>
          </a:xfrm>
        </p:grpSpPr>
        <p:sp>
          <p:nvSpPr>
            <p:cNvPr id="6" name="Freeform 6"/>
            <p:cNvSpPr/>
            <p:nvPr/>
          </p:nvSpPr>
          <p:spPr>
            <a:xfrm>
              <a:off x="0" y="0"/>
              <a:ext cx="1466675" cy="1517147"/>
            </a:xfrm>
            <a:custGeom>
              <a:avLst/>
              <a:gdLst/>
              <a:ahLst/>
              <a:cxnLst/>
              <a:rect l="l" t="t" r="r" b="b"/>
              <a:pathLst>
                <a:path w="1466675" h="1517147">
                  <a:moveTo>
                    <a:pt x="0" y="0"/>
                  </a:moveTo>
                  <a:lnTo>
                    <a:pt x="1466675" y="0"/>
                  </a:lnTo>
                  <a:lnTo>
                    <a:pt x="1466675" y="1517147"/>
                  </a:lnTo>
                  <a:lnTo>
                    <a:pt x="0" y="1517147"/>
                  </a:lnTo>
                  <a:close/>
                </a:path>
              </a:pathLst>
            </a:custGeom>
            <a:solidFill>
              <a:srgbClr val="FEF7E4"/>
            </a:solidFill>
            <a:ln w="171450" cap="sq">
              <a:solidFill>
                <a:srgbClr val="BD651D"/>
              </a:solidFill>
              <a:prstDash val="solid"/>
              <a:miter/>
            </a:ln>
          </p:spPr>
          <p:txBody>
            <a:bodyPr/>
            <a:lstStyle/>
            <a:p>
              <a:endParaRPr lang="en-MY"/>
            </a:p>
          </p:txBody>
        </p:sp>
        <p:sp>
          <p:nvSpPr>
            <p:cNvPr id="7" name="TextBox 7"/>
            <p:cNvSpPr txBox="1"/>
            <p:nvPr/>
          </p:nvSpPr>
          <p:spPr>
            <a:xfrm>
              <a:off x="0" y="-57150"/>
              <a:ext cx="1466675" cy="1574297"/>
            </a:xfrm>
            <a:prstGeom prst="rect">
              <a:avLst/>
            </a:prstGeom>
          </p:spPr>
          <p:txBody>
            <a:bodyPr lIns="50800" tIns="50800" rIns="50800" bIns="50800" rtlCol="0" anchor="ctr"/>
            <a:lstStyle/>
            <a:p>
              <a:pPr algn="ctr">
                <a:lnSpc>
                  <a:spcPts val="3219"/>
                </a:lnSpc>
              </a:pPr>
              <a:endParaRPr/>
            </a:p>
          </p:txBody>
        </p:sp>
      </p:grpSp>
      <p:grpSp>
        <p:nvGrpSpPr>
          <p:cNvPr id="8" name="Group 8"/>
          <p:cNvGrpSpPr/>
          <p:nvPr/>
        </p:nvGrpSpPr>
        <p:grpSpPr>
          <a:xfrm>
            <a:off x="12485648" y="3795389"/>
            <a:ext cx="5197396" cy="5376252"/>
            <a:chOff x="0" y="0"/>
            <a:chExt cx="1466675" cy="1517147"/>
          </a:xfrm>
        </p:grpSpPr>
        <p:sp>
          <p:nvSpPr>
            <p:cNvPr id="9" name="Freeform 9"/>
            <p:cNvSpPr/>
            <p:nvPr/>
          </p:nvSpPr>
          <p:spPr>
            <a:xfrm>
              <a:off x="0" y="0"/>
              <a:ext cx="1466675" cy="1517147"/>
            </a:xfrm>
            <a:custGeom>
              <a:avLst/>
              <a:gdLst/>
              <a:ahLst/>
              <a:cxnLst/>
              <a:rect l="l" t="t" r="r" b="b"/>
              <a:pathLst>
                <a:path w="1466675" h="1517147">
                  <a:moveTo>
                    <a:pt x="0" y="0"/>
                  </a:moveTo>
                  <a:lnTo>
                    <a:pt x="1466675" y="0"/>
                  </a:lnTo>
                  <a:lnTo>
                    <a:pt x="1466675" y="1517147"/>
                  </a:lnTo>
                  <a:lnTo>
                    <a:pt x="0" y="1517147"/>
                  </a:lnTo>
                  <a:close/>
                </a:path>
              </a:pathLst>
            </a:custGeom>
            <a:solidFill>
              <a:srgbClr val="FEF7E4"/>
            </a:solidFill>
            <a:ln w="171450" cap="sq">
              <a:solidFill>
                <a:srgbClr val="BD651D"/>
              </a:solidFill>
              <a:prstDash val="solid"/>
              <a:miter/>
            </a:ln>
          </p:spPr>
          <p:txBody>
            <a:bodyPr/>
            <a:lstStyle/>
            <a:p>
              <a:endParaRPr lang="en-MY"/>
            </a:p>
          </p:txBody>
        </p:sp>
        <p:sp>
          <p:nvSpPr>
            <p:cNvPr id="10" name="TextBox 10"/>
            <p:cNvSpPr txBox="1"/>
            <p:nvPr/>
          </p:nvSpPr>
          <p:spPr>
            <a:xfrm>
              <a:off x="0" y="-57150"/>
              <a:ext cx="1466675" cy="1574297"/>
            </a:xfrm>
            <a:prstGeom prst="rect">
              <a:avLst/>
            </a:prstGeom>
          </p:spPr>
          <p:txBody>
            <a:bodyPr lIns="50800" tIns="50800" rIns="50800" bIns="50800" rtlCol="0" anchor="ctr"/>
            <a:lstStyle/>
            <a:p>
              <a:pPr algn="ctr">
                <a:lnSpc>
                  <a:spcPts val="3219"/>
                </a:lnSpc>
              </a:pPr>
              <a:endParaRPr/>
            </a:p>
          </p:txBody>
        </p:sp>
      </p:grpSp>
      <p:sp>
        <p:nvSpPr>
          <p:cNvPr id="11" name="TextBox 11"/>
          <p:cNvSpPr txBox="1"/>
          <p:nvPr/>
        </p:nvSpPr>
        <p:spPr>
          <a:xfrm>
            <a:off x="1399438" y="2822454"/>
            <a:ext cx="3608433" cy="539575"/>
          </a:xfrm>
          <a:prstGeom prst="rect">
            <a:avLst/>
          </a:prstGeom>
        </p:spPr>
        <p:txBody>
          <a:bodyPr lIns="0" tIns="0" rIns="0" bIns="0" rtlCol="0" anchor="t">
            <a:spAutoFit/>
          </a:bodyPr>
          <a:lstStyle/>
          <a:p>
            <a:pPr algn="ctr">
              <a:lnSpc>
                <a:spcPts val="4000"/>
              </a:lnSpc>
            </a:pPr>
            <a:r>
              <a:rPr lang="en-US" sz="4124">
                <a:solidFill>
                  <a:srgbClr val="3B435F"/>
                </a:solidFill>
                <a:latin typeface="Poetsen"/>
              </a:rPr>
              <a:t>SORTING </a:t>
            </a:r>
          </a:p>
        </p:txBody>
      </p:sp>
      <p:sp>
        <p:nvSpPr>
          <p:cNvPr id="12" name="TextBox 12"/>
          <p:cNvSpPr txBox="1"/>
          <p:nvPr/>
        </p:nvSpPr>
        <p:spPr>
          <a:xfrm>
            <a:off x="7415028" y="2579594"/>
            <a:ext cx="3457943" cy="1034820"/>
          </a:xfrm>
          <a:prstGeom prst="rect">
            <a:avLst/>
          </a:prstGeom>
        </p:spPr>
        <p:txBody>
          <a:bodyPr lIns="0" tIns="0" rIns="0" bIns="0" rtlCol="0" anchor="t">
            <a:spAutoFit/>
          </a:bodyPr>
          <a:lstStyle/>
          <a:p>
            <a:pPr algn="ctr">
              <a:lnSpc>
                <a:spcPts val="3998"/>
              </a:lnSpc>
            </a:pPr>
            <a:r>
              <a:rPr lang="en-US" sz="4122">
                <a:solidFill>
                  <a:srgbClr val="3B435F"/>
                </a:solidFill>
                <a:latin typeface="Poetsen"/>
              </a:rPr>
              <a:t>DIVIDE AND CONQUER </a:t>
            </a:r>
          </a:p>
        </p:txBody>
      </p:sp>
      <p:sp>
        <p:nvSpPr>
          <p:cNvPr id="13" name="TextBox 13"/>
          <p:cNvSpPr txBox="1"/>
          <p:nvPr/>
        </p:nvSpPr>
        <p:spPr>
          <a:xfrm>
            <a:off x="1028700" y="4386562"/>
            <a:ext cx="4159802" cy="3055164"/>
          </a:xfrm>
          <a:prstGeom prst="rect">
            <a:avLst/>
          </a:prstGeom>
        </p:spPr>
        <p:txBody>
          <a:bodyPr lIns="0" tIns="0" rIns="0" bIns="0" rtlCol="0" anchor="t">
            <a:spAutoFit/>
          </a:bodyPr>
          <a:lstStyle/>
          <a:p>
            <a:pPr marL="499155" lvl="1" indent="-249577" algn="l">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Simple implementation and understanding.</a:t>
            </a:r>
          </a:p>
          <a:p>
            <a:pPr marL="499155" lvl="1" indent="-249577" algn="l">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Does not guarantee optimal solution. May overlook high-priority items.</a:t>
            </a:r>
          </a:p>
        </p:txBody>
      </p:sp>
      <p:sp>
        <p:nvSpPr>
          <p:cNvPr id="14" name="TextBox 14"/>
          <p:cNvSpPr txBox="1"/>
          <p:nvPr/>
        </p:nvSpPr>
        <p:spPr>
          <a:xfrm>
            <a:off x="12717158" y="2544630"/>
            <a:ext cx="4734376" cy="1034820"/>
          </a:xfrm>
          <a:prstGeom prst="rect">
            <a:avLst/>
          </a:prstGeom>
        </p:spPr>
        <p:txBody>
          <a:bodyPr lIns="0" tIns="0" rIns="0" bIns="0" rtlCol="0" anchor="t">
            <a:spAutoFit/>
          </a:bodyPr>
          <a:lstStyle/>
          <a:p>
            <a:pPr algn="ctr">
              <a:lnSpc>
                <a:spcPts val="3998"/>
              </a:lnSpc>
            </a:pPr>
            <a:r>
              <a:rPr lang="en-US" sz="4122">
                <a:solidFill>
                  <a:srgbClr val="3B435F"/>
                </a:solidFill>
                <a:latin typeface="Poetsen"/>
              </a:rPr>
              <a:t>DYNAMIC PROGRAMMING</a:t>
            </a:r>
          </a:p>
        </p:txBody>
      </p:sp>
      <p:sp>
        <p:nvSpPr>
          <p:cNvPr id="15" name="TextBox 15"/>
          <p:cNvSpPr txBox="1"/>
          <p:nvPr/>
        </p:nvSpPr>
        <p:spPr>
          <a:xfrm>
            <a:off x="7064099" y="4386562"/>
            <a:ext cx="4159802" cy="4369614"/>
          </a:xfrm>
          <a:prstGeom prst="rect">
            <a:avLst/>
          </a:prstGeom>
        </p:spPr>
        <p:txBody>
          <a:bodyPr lIns="0" tIns="0" rIns="0" bIns="0" rtlCol="0" anchor="t">
            <a:spAutoFit/>
          </a:bodyPr>
          <a:lstStyle/>
          <a:p>
            <a:pPr marL="499155" lvl="1" indent="-249577" algn="l">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Breaks down complex problems into manageable subproblems.</a:t>
            </a:r>
          </a:p>
          <a:p>
            <a:pPr marL="499155" lvl="1" indent="-249577" algn="l">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Doesn't naturally combine subproblems into an optimal global solution. Limited effectiveness for cargo loading.</a:t>
            </a:r>
          </a:p>
        </p:txBody>
      </p:sp>
      <p:sp>
        <p:nvSpPr>
          <p:cNvPr id="16" name="TextBox 16"/>
          <p:cNvSpPr txBox="1"/>
          <p:nvPr/>
        </p:nvSpPr>
        <p:spPr>
          <a:xfrm>
            <a:off x="12942848" y="4386562"/>
            <a:ext cx="4159802" cy="4369614"/>
          </a:xfrm>
          <a:prstGeom prst="rect">
            <a:avLst/>
          </a:prstGeom>
        </p:spPr>
        <p:txBody>
          <a:bodyPr lIns="0" tIns="0" rIns="0" bIns="0" rtlCol="0" anchor="t">
            <a:spAutoFit/>
          </a:bodyPr>
          <a:lstStyle/>
          <a:p>
            <a:pPr marL="499155" lvl="1" indent="-249577" algn="l">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Guarantees optimal solution by considering all combinations. Avoids redundant calculations through memoization.</a:t>
            </a:r>
          </a:p>
          <a:p>
            <a:pPr marL="499155" lvl="1" indent="-249577" algn="l">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Memory-intensive and complex. Increased computational overhead.</a:t>
            </a:r>
          </a:p>
        </p:txBody>
      </p:sp>
      <p:grpSp>
        <p:nvGrpSpPr>
          <p:cNvPr id="17" name="Group 17"/>
          <p:cNvGrpSpPr/>
          <p:nvPr/>
        </p:nvGrpSpPr>
        <p:grpSpPr>
          <a:xfrm>
            <a:off x="-771386" y="9352616"/>
            <a:ext cx="19762111" cy="1691886"/>
            <a:chOff x="0" y="0"/>
            <a:chExt cx="26349481" cy="2255849"/>
          </a:xfrm>
        </p:grpSpPr>
        <p:sp>
          <p:nvSpPr>
            <p:cNvPr id="18" name="Freeform 18"/>
            <p:cNvSpPr/>
            <p:nvPr/>
          </p:nvSpPr>
          <p:spPr>
            <a:xfrm>
              <a:off x="0" y="0"/>
              <a:ext cx="13245854" cy="2255849"/>
            </a:xfrm>
            <a:custGeom>
              <a:avLst/>
              <a:gdLst/>
              <a:ahLst/>
              <a:cxnLst/>
              <a:rect l="l" t="t" r="r" b="b"/>
              <a:pathLst>
                <a:path w="13245854" h="2255849">
                  <a:moveTo>
                    <a:pt x="0" y="0"/>
                  </a:moveTo>
                  <a:lnTo>
                    <a:pt x="13245854" y="0"/>
                  </a:lnTo>
                  <a:lnTo>
                    <a:pt x="13245854" y="2255849"/>
                  </a:lnTo>
                  <a:lnTo>
                    <a:pt x="0" y="22558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MY"/>
            </a:p>
          </p:txBody>
        </p:sp>
        <p:sp>
          <p:nvSpPr>
            <p:cNvPr id="19" name="Freeform 19"/>
            <p:cNvSpPr/>
            <p:nvPr/>
          </p:nvSpPr>
          <p:spPr>
            <a:xfrm>
              <a:off x="13103626" y="0"/>
              <a:ext cx="13245854" cy="2255849"/>
            </a:xfrm>
            <a:custGeom>
              <a:avLst/>
              <a:gdLst/>
              <a:ahLst/>
              <a:cxnLst/>
              <a:rect l="l" t="t" r="r" b="b"/>
              <a:pathLst>
                <a:path w="13245854" h="2255849">
                  <a:moveTo>
                    <a:pt x="0" y="0"/>
                  </a:moveTo>
                  <a:lnTo>
                    <a:pt x="13245855" y="0"/>
                  </a:lnTo>
                  <a:lnTo>
                    <a:pt x="13245855" y="2255849"/>
                  </a:lnTo>
                  <a:lnTo>
                    <a:pt x="0" y="22558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MY"/>
            </a:p>
          </p:txBody>
        </p:sp>
      </p:grpSp>
      <p:grpSp>
        <p:nvGrpSpPr>
          <p:cNvPr id="20" name="Group 20"/>
          <p:cNvGrpSpPr/>
          <p:nvPr/>
        </p:nvGrpSpPr>
        <p:grpSpPr>
          <a:xfrm>
            <a:off x="311019" y="200310"/>
            <a:ext cx="14711729" cy="1212724"/>
            <a:chOff x="0" y="0"/>
            <a:chExt cx="19615639" cy="1616965"/>
          </a:xfrm>
        </p:grpSpPr>
        <p:grpSp>
          <p:nvGrpSpPr>
            <p:cNvPr id="21" name="Group 21"/>
            <p:cNvGrpSpPr/>
            <p:nvPr/>
          </p:nvGrpSpPr>
          <p:grpSpPr>
            <a:xfrm>
              <a:off x="0" y="0"/>
              <a:ext cx="19615639" cy="1616965"/>
              <a:chOff x="0" y="0"/>
              <a:chExt cx="4377676" cy="360863"/>
            </a:xfrm>
          </p:grpSpPr>
          <p:sp>
            <p:nvSpPr>
              <p:cNvPr id="22" name="Freeform 22"/>
              <p:cNvSpPr/>
              <p:nvPr/>
            </p:nvSpPr>
            <p:spPr>
              <a:xfrm>
                <a:off x="0" y="0"/>
                <a:ext cx="4377676" cy="360863"/>
              </a:xfrm>
              <a:custGeom>
                <a:avLst/>
                <a:gdLst/>
                <a:ahLst/>
                <a:cxnLst/>
                <a:rect l="l" t="t" r="r" b="b"/>
                <a:pathLst>
                  <a:path w="4377676" h="360863">
                    <a:moveTo>
                      <a:pt x="0" y="0"/>
                    </a:moveTo>
                    <a:lnTo>
                      <a:pt x="4174476" y="0"/>
                    </a:lnTo>
                    <a:lnTo>
                      <a:pt x="4377676" y="180431"/>
                    </a:lnTo>
                    <a:lnTo>
                      <a:pt x="4174476" y="360863"/>
                    </a:lnTo>
                    <a:lnTo>
                      <a:pt x="0" y="360863"/>
                    </a:lnTo>
                    <a:lnTo>
                      <a:pt x="203200" y="180431"/>
                    </a:lnTo>
                    <a:lnTo>
                      <a:pt x="0" y="0"/>
                    </a:lnTo>
                    <a:close/>
                  </a:path>
                </a:pathLst>
              </a:custGeom>
              <a:solidFill>
                <a:srgbClr val="F5BA53"/>
              </a:solidFill>
            </p:spPr>
            <p:txBody>
              <a:bodyPr/>
              <a:lstStyle/>
              <a:p>
                <a:endParaRPr lang="en-MY"/>
              </a:p>
            </p:txBody>
          </p:sp>
          <p:sp>
            <p:nvSpPr>
              <p:cNvPr id="23" name="TextBox 23"/>
              <p:cNvSpPr txBox="1"/>
              <p:nvPr/>
            </p:nvSpPr>
            <p:spPr>
              <a:xfrm>
                <a:off x="177800" y="-57150"/>
                <a:ext cx="4123676" cy="418013"/>
              </a:xfrm>
              <a:prstGeom prst="rect">
                <a:avLst/>
              </a:prstGeom>
            </p:spPr>
            <p:txBody>
              <a:bodyPr lIns="50800" tIns="50800" rIns="50800" bIns="50800" rtlCol="0" anchor="ctr"/>
              <a:lstStyle/>
              <a:p>
                <a:pPr algn="ctr">
                  <a:lnSpc>
                    <a:spcPts val="3219"/>
                  </a:lnSpc>
                </a:pPr>
                <a:endParaRPr/>
              </a:p>
            </p:txBody>
          </p:sp>
        </p:grpSp>
        <p:sp>
          <p:nvSpPr>
            <p:cNvPr id="24" name="TextBox 24"/>
            <p:cNvSpPr txBox="1"/>
            <p:nvPr/>
          </p:nvSpPr>
          <p:spPr>
            <a:xfrm>
              <a:off x="796886" y="232864"/>
              <a:ext cx="18555660" cy="934690"/>
            </a:xfrm>
            <a:prstGeom prst="rect">
              <a:avLst/>
            </a:prstGeom>
          </p:spPr>
          <p:txBody>
            <a:bodyPr lIns="0" tIns="0" rIns="0" bIns="0" rtlCol="0" anchor="t">
              <a:spAutoFit/>
            </a:bodyPr>
            <a:lstStyle/>
            <a:p>
              <a:pPr algn="l">
                <a:lnSpc>
                  <a:spcPts val="5012"/>
                </a:lnSpc>
              </a:pPr>
              <a:r>
                <a:rPr lang="en-US" sz="5167">
                  <a:solidFill>
                    <a:srgbClr val="3B435F"/>
                  </a:solidFill>
                  <a:latin typeface="Poetsen"/>
                </a:rPr>
                <a:t>Review of Algorithms for Solution Paradigm </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p:nvPr/>
        </p:nvGrpSpPr>
        <p:grpSpPr>
          <a:xfrm>
            <a:off x="-1070826" y="9171641"/>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MY"/>
            </a:p>
          </p:txBody>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txBody>
            <a:bodyPr/>
            <a:lstStyle/>
            <a:p>
              <a:endParaRPr lang="en-MY"/>
            </a:p>
          </p:txBody>
        </p:sp>
      </p:grpSp>
      <p:grpSp>
        <p:nvGrpSpPr>
          <p:cNvPr id="5" name="Group 5"/>
          <p:cNvGrpSpPr/>
          <p:nvPr/>
        </p:nvGrpSpPr>
        <p:grpSpPr>
          <a:xfrm>
            <a:off x="10598584" y="3933448"/>
            <a:ext cx="5553300" cy="4857192"/>
            <a:chOff x="0" y="0"/>
            <a:chExt cx="1567109" cy="1370671"/>
          </a:xfrm>
        </p:grpSpPr>
        <p:sp>
          <p:nvSpPr>
            <p:cNvPr id="6" name="Freeform 6"/>
            <p:cNvSpPr/>
            <p:nvPr/>
          </p:nvSpPr>
          <p:spPr>
            <a:xfrm>
              <a:off x="0" y="0"/>
              <a:ext cx="1567109" cy="1370671"/>
            </a:xfrm>
            <a:custGeom>
              <a:avLst/>
              <a:gdLst/>
              <a:ahLst/>
              <a:cxnLst/>
              <a:rect l="l" t="t" r="r" b="b"/>
              <a:pathLst>
                <a:path w="1567109" h="1370671">
                  <a:moveTo>
                    <a:pt x="0" y="0"/>
                  </a:moveTo>
                  <a:lnTo>
                    <a:pt x="1567109" y="0"/>
                  </a:lnTo>
                  <a:lnTo>
                    <a:pt x="1567109" y="1370671"/>
                  </a:lnTo>
                  <a:lnTo>
                    <a:pt x="0" y="1370671"/>
                  </a:lnTo>
                  <a:close/>
                </a:path>
              </a:pathLst>
            </a:custGeom>
            <a:solidFill>
              <a:srgbClr val="FEF7E4"/>
            </a:solidFill>
            <a:ln w="171450" cap="sq">
              <a:solidFill>
                <a:srgbClr val="BD651D"/>
              </a:solidFill>
              <a:prstDash val="solid"/>
              <a:miter/>
            </a:ln>
          </p:spPr>
          <p:txBody>
            <a:bodyPr/>
            <a:lstStyle/>
            <a:p>
              <a:endParaRPr lang="en-MY"/>
            </a:p>
          </p:txBody>
        </p:sp>
        <p:sp>
          <p:nvSpPr>
            <p:cNvPr id="7" name="TextBox 7"/>
            <p:cNvSpPr txBox="1"/>
            <p:nvPr/>
          </p:nvSpPr>
          <p:spPr>
            <a:xfrm>
              <a:off x="0" y="-57150"/>
              <a:ext cx="1567109" cy="1427821"/>
            </a:xfrm>
            <a:prstGeom prst="rect">
              <a:avLst/>
            </a:prstGeom>
          </p:spPr>
          <p:txBody>
            <a:bodyPr lIns="50800" tIns="50800" rIns="50800" bIns="50800" rtlCol="0" anchor="ctr"/>
            <a:lstStyle/>
            <a:p>
              <a:pPr algn="ctr">
                <a:lnSpc>
                  <a:spcPts val="3219"/>
                </a:lnSpc>
              </a:pPr>
              <a:endParaRPr/>
            </a:p>
          </p:txBody>
        </p:sp>
      </p:grpSp>
      <p:grpSp>
        <p:nvGrpSpPr>
          <p:cNvPr id="8" name="Group 8"/>
          <p:cNvGrpSpPr/>
          <p:nvPr/>
        </p:nvGrpSpPr>
        <p:grpSpPr>
          <a:xfrm>
            <a:off x="2363666" y="3933448"/>
            <a:ext cx="5443791" cy="4857192"/>
            <a:chOff x="0" y="0"/>
            <a:chExt cx="1536206" cy="1370671"/>
          </a:xfrm>
        </p:grpSpPr>
        <p:sp>
          <p:nvSpPr>
            <p:cNvPr id="9" name="Freeform 9"/>
            <p:cNvSpPr/>
            <p:nvPr/>
          </p:nvSpPr>
          <p:spPr>
            <a:xfrm>
              <a:off x="0" y="0"/>
              <a:ext cx="1536206" cy="1370671"/>
            </a:xfrm>
            <a:custGeom>
              <a:avLst/>
              <a:gdLst/>
              <a:ahLst/>
              <a:cxnLst/>
              <a:rect l="l" t="t" r="r" b="b"/>
              <a:pathLst>
                <a:path w="1536206" h="1370671">
                  <a:moveTo>
                    <a:pt x="0" y="0"/>
                  </a:moveTo>
                  <a:lnTo>
                    <a:pt x="1536206" y="0"/>
                  </a:lnTo>
                  <a:lnTo>
                    <a:pt x="1536206" y="1370671"/>
                  </a:lnTo>
                  <a:lnTo>
                    <a:pt x="0" y="1370671"/>
                  </a:lnTo>
                  <a:close/>
                </a:path>
              </a:pathLst>
            </a:custGeom>
            <a:solidFill>
              <a:srgbClr val="FEF7E4"/>
            </a:solidFill>
            <a:ln w="171450" cap="sq">
              <a:solidFill>
                <a:srgbClr val="BD651D"/>
              </a:solidFill>
              <a:prstDash val="solid"/>
              <a:miter/>
            </a:ln>
          </p:spPr>
          <p:txBody>
            <a:bodyPr/>
            <a:lstStyle/>
            <a:p>
              <a:endParaRPr lang="en-MY"/>
            </a:p>
          </p:txBody>
        </p:sp>
        <p:sp>
          <p:nvSpPr>
            <p:cNvPr id="10" name="TextBox 10"/>
            <p:cNvSpPr txBox="1"/>
            <p:nvPr/>
          </p:nvSpPr>
          <p:spPr>
            <a:xfrm>
              <a:off x="0" y="-57150"/>
              <a:ext cx="1536206" cy="1427821"/>
            </a:xfrm>
            <a:prstGeom prst="rect">
              <a:avLst/>
            </a:prstGeom>
          </p:spPr>
          <p:txBody>
            <a:bodyPr lIns="50800" tIns="50800" rIns="50800" bIns="50800" rtlCol="0" anchor="ctr"/>
            <a:lstStyle/>
            <a:p>
              <a:pPr algn="ctr">
                <a:lnSpc>
                  <a:spcPts val="3219"/>
                </a:lnSpc>
              </a:pPr>
              <a:endParaRPr/>
            </a:p>
          </p:txBody>
        </p:sp>
      </p:grpSp>
      <p:sp>
        <p:nvSpPr>
          <p:cNvPr id="11" name="TextBox 11"/>
          <p:cNvSpPr txBox="1"/>
          <p:nvPr/>
        </p:nvSpPr>
        <p:spPr>
          <a:xfrm>
            <a:off x="3281345" y="2516625"/>
            <a:ext cx="3608433" cy="1044400"/>
          </a:xfrm>
          <a:prstGeom prst="rect">
            <a:avLst/>
          </a:prstGeom>
        </p:spPr>
        <p:txBody>
          <a:bodyPr lIns="0" tIns="0" rIns="0" bIns="0" rtlCol="0" anchor="t">
            <a:spAutoFit/>
          </a:bodyPr>
          <a:lstStyle/>
          <a:p>
            <a:pPr algn="ctr">
              <a:lnSpc>
                <a:spcPts val="4000"/>
              </a:lnSpc>
            </a:pPr>
            <a:r>
              <a:rPr lang="en-US" sz="4124">
                <a:solidFill>
                  <a:srgbClr val="3B435F"/>
                </a:solidFill>
                <a:latin typeface="Poetsen"/>
              </a:rPr>
              <a:t>GREEDY ALGORITHM </a:t>
            </a:r>
          </a:p>
        </p:txBody>
      </p:sp>
      <p:sp>
        <p:nvSpPr>
          <p:cNvPr id="12" name="TextBox 12"/>
          <p:cNvSpPr txBox="1"/>
          <p:nvPr/>
        </p:nvSpPr>
        <p:spPr>
          <a:xfrm>
            <a:off x="11362154" y="2517628"/>
            <a:ext cx="4204440" cy="1034820"/>
          </a:xfrm>
          <a:prstGeom prst="rect">
            <a:avLst/>
          </a:prstGeom>
        </p:spPr>
        <p:txBody>
          <a:bodyPr lIns="0" tIns="0" rIns="0" bIns="0" rtlCol="0" anchor="t">
            <a:spAutoFit/>
          </a:bodyPr>
          <a:lstStyle/>
          <a:p>
            <a:pPr algn="ctr">
              <a:lnSpc>
                <a:spcPts val="3998"/>
              </a:lnSpc>
            </a:pPr>
            <a:r>
              <a:rPr lang="en-US" sz="4122">
                <a:solidFill>
                  <a:srgbClr val="3B435F"/>
                </a:solidFill>
                <a:latin typeface="Poetsen"/>
              </a:rPr>
              <a:t>GRAPH ALGORITHMS </a:t>
            </a:r>
          </a:p>
        </p:txBody>
      </p:sp>
      <p:grpSp>
        <p:nvGrpSpPr>
          <p:cNvPr id="13" name="Group 13"/>
          <p:cNvGrpSpPr/>
          <p:nvPr/>
        </p:nvGrpSpPr>
        <p:grpSpPr>
          <a:xfrm>
            <a:off x="311019" y="164263"/>
            <a:ext cx="14654464" cy="1212724"/>
            <a:chOff x="0" y="0"/>
            <a:chExt cx="19539286" cy="1616965"/>
          </a:xfrm>
        </p:grpSpPr>
        <p:grpSp>
          <p:nvGrpSpPr>
            <p:cNvPr id="14" name="Group 14"/>
            <p:cNvGrpSpPr/>
            <p:nvPr/>
          </p:nvGrpSpPr>
          <p:grpSpPr>
            <a:xfrm>
              <a:off x="0" y="0"/>
              <a:ext cx="19539286" cy="1616965"/>
              <a:chOff x="0" y="0"/>
              <a:chExt cx="4360636" cy="360863"/>
            </a:xfrm>
          </p:grpSpPr>
          <p:sp>
            <p:nvSpPr>
              <p:cNvPr id="15" name="Freeform 15"/>
              <p:cNvSpPr/>
              <p:nvPr/>
            </p:nvSpPr>
            <p:spPr>
              <a:xfrm>
                <a:off x="0" y="0"/>
                <a:ext cx="4360636" cy="360863"/>
              </a:xfrm>
              <a:custGeom>
                <a:avLst/>
                <a:gdLst/>
                <a:ahLst/>
                <a:cxnLst/>
                <a:rect l="l" t="t" r="r" b="b"/>
                <a:pathLst>
                  <a:path w="4360636" h="360863">
                    <a:moveTo>
                      <a:pt x="0" y="0"/>
                    </a:moveTo>
                    <a:lnTo>
                      <a:pt x="4157436" y="0"/>
                    </a:lnTo>
                    <a:lnTo>
                      <a:pt x="4360636" y="180431"/>
                    </a:lnTo>
                    <a:lnTo>
                      <a:pt x="4157436" y="360863"/>
                    </a:lnTo>
                    <a:lnTo>
                      <a:pt x="0" y="360863"/>
                    </a:lnTo>
                    <a:lnTo>
                      <a:pt x="203200" y="180431"/>
                    </a:lnTo>
                    <a:lnTo>
                      <a:pt x="0" y="0"/>
                    </a:lnTo>
                    <a:close/>
                  </a:path>
                </a:pathLst>
              </a:custGeom>
              <a:solidFill>
                <a:srgbClr val="F5BA53"/>
              </a:solidFill>
            </p:spPr>
            <p:txBody>
              <a:bodyPr/>
              <a:lstStyle/>
              <a:p>
                <a:endParaRPr lang="en-MY"/>
              </a:p>
            </p:txBody>
          </p:sp>
          <p:sp>
            <p:nvSpPr>
              <p:cNvPr id="16" name="TextBox 16"/>
              <p:cNvSpPr txBox="1"/>
              <p:nvPr/>
            </p:nvSpPr>
            <p:spPr>
              <a:xfrm>
                <a:off x="177800" y="-57150"/>
                <a:ext cx="4106636" cy="418013"/>
              </a:xfrm>
              <a:prstGeom prst="rect">
                <a:avLst/>
              </a:prstGeom>
            </p:spPr>
            <p:txBody>
              <a:bodyPr lIns="50800" tIns="50800" rIns="50800" bIns="50800" rtlCol="0" anchor="ctr"/>
              <a:lstStyle/>
              <a:p>
                <a:pPr algn="ctr">
                  <a:lnSpc>
                    <a:spcPts val="3219"/>
                  </a:lnSpc>
                </a:pPr>
                <a:endParaRPr/>
              </a:p>
            </p:txBody>
          </p:sp>
        </p:grpSp>
        <p:sp>
          <p:nvSpPr>
            <p:cNvPr id="17" name="TextBox 17"/>
            <p:cNvSpPr txBox="1"/>
            <p:nvPr/>
          </p:nvSpPr>
          <p:spPr>
            <a:xfrm>
              <a:off x="793785" y="232864"/>
              <a:ext cx="18483433" cy="934690"/>
            </a:xfrm>
            <a:prstGeom prst="rect">
              <a:avLst/>
            </a:prstGeom>
          </p:spPr>
          <p:txBody>
            <a:bodyPr lIns="0" tIns="0" rIns="0" bIns="0" rtlCol="0" anchor="t">
              <a:spAutoFit/>
            </a:bodyPr>
            <a:lstStyle/>
            <a:p>
              <a:pPr algn="l">
                <a:lnSpc>
                  <a:spcPts val="5012"/>
                </a:lnSpc>
              </a:pPr>
              <a:r>
                <a:rPr lang="en-US" sz="5167">
                  <a:solidFill>
                    <a:srgbClr val="3B435F"/>
                  </a:solidFill>
                  <a:latin typeface="Poetsen"/>
                </a:rPr>
                <a:t>Review of Algorithms for Solution Paradigm </a:t>
              </a:r>
            </a:p>
          </p:txBody>
        </p:sp>
      </p:grpSp>
      <p:sp>
        <p:nvSpPr>
          <p:cNvPr id="18" name="TextBox 18"/>
          <p:cNvSpPr txBox="1"/>
          <p:nvPr/>
        </p:nvSpPr>
        <p:spPr>
          <a:xfrm>
            <a:off x="2746262" y="4385704"/>
            <a:ext cx="4678599" cy="3931464"/>
          </a:xfrm>
          <a:prstGeom prst="rect">
            <a:avLst/>
          </a:prstGeom>
        </p:spPr>
        <p:txBody>
          <a:bodyPr lIns="0" tIns="0" rIns="0" bIns="0" rtlCol="0" anchor="t">
            <a:spAutoFit/>
          </a:bodyPr>
          <a:lstStyle/>
          <a:p>
            <a:pPr marL="499155" lvl="1" indent="-249577" algn="l">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Fast and easy to implement. Works well for sorted items by value-to-weight ratio.</a:t>
            </a:r>
          </a:p>
          <a:p>
            <a:pPr marL="499155" lvl="1" indent="-249577" algn="l">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Doesn't always produce optimal solution. May overlook better solutions by focusing on immediate gains.</a:t>
            </a:r>
          </a:p>
        </p:txBody>
      </p:sp>
      <p:sp>
        <p:nvSpPr>
          <p:cNvPr id="19" name="TextBox 19"/>
          <p:cNvSpPr txBox="1"/>
          <p:nvPr/>
        </p:nvSpPr>
        <p:spPr>
          <a:xfrm>
            <a:off x="11114726" y="4358213"/>
            <a:ext cx="4699296" cy="3931464"/>
          </a:xfrm>
          <a:prstGeom prst="rect">
            <a:avLst/>
          </a:prstGeom>
        </p:spPr>
        <p:txBody>
          <a:bodyPr lIns="0" tIns="0" rIns="0" bIns="0" rtlCol="0" anchor="t">
            <a:spAutoFit/>
          </a:bodyPr>
          <a:lstStyle/>
          <a:p>
            <a:pPr marL="499155" lvl="1" indent="-249577" algn="l">
              <a:lnSpc>
                <a:spcPts val="3467"/>
              </a:lnSpc>
              <a:buFont typeface="Arial"/>
              <a:buChar char="•"/>
            </a:pPr>
            <a:r>
              <a:rPr lang="en-US" sz="2311" spc="2">
                <a:solidFill>
                  <a:srgbClr val="242D47"/>
                </a:solidFill>
                <a:latin typeface="Poppins Bold"/>
              </a:rPr>
              <a:t>Strengths</a:t>
            </a:r>
          </a:p>
          <a:p>
            <a:pPr algn="l">
              <a:lnSpc>
                <a:spcPts val="3467"/>
              </a:lnSpc>
            </a:pPr>
            <a:r>
              <a:rPr lang="en-US" sz="2311" spc="2">
                <a:solidFill>
                  <a:srgbClr val="242D47"/>
                </a:solidFill>
                <a:latin typeface="Poppins"/>
              </a:rPr>
              <a:t>Represents problems visually. Can find paths optimizing both weight and value.</a:t>
            </a:r>
          </a:p>
          <a:p>
            <a:pPr marL="499155" lvl="1" indent="-249577" algn="l">
              <a:lnSpc>
                <a:spcPts val="3467"/>
              </a:lnSpc>
              <a:buFont typeface="Arial"/>
              <a:buChar char="•"/>
            </a:pPr>
            <a:r>
              <a:rPr lang="en-US" sz="2311" spc="2">
                <a:solidFill>
                  <a:srgbClr val="242D47"/>
                </a:solidFill>
                <a:latin typeface="Poppins Bold"/>
              </a:rPr>
              <a:t>Weaknesses</a:t>
            </a:r>
          </a:p>
          <a:p>
            <a:pPr algn="l">
              <a:lnSpc>
                <a:spcPts val="3467"/>
              </a:lnSpc>
            </a:pPr>
            <a:r>
              <a:rPr lang="en-US" sz="2311" spc="2">
                <a:solidFill>
                  <a:srgbClr val="242D47"/>
                </a:solidFill>
                <a:latin typeface="Poppins"/>
              </a:rPr>
              <a:t>More complex and less intuitive for knapsack-type problems. Requires more expertise and computational resources.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grpSp>
        <p:nvGrpSpPr>
          <p:cNvPr id="2" name="Group 2"/>
          <p:cNvGrpSpPr/>
          <p:nvPr/>
        </p:nvGrpSpPr>
        <p:grpSpPr>
          <a:xfrm>
            <a:off x="-534908" y="376826"/>
            <a:ext cx="6708300" cy="742361"/>
            <a:chOff x="0" y="0"/>
            <a:chExt cx="2888598" cy="319661"/>
          </a:xfrm>
        </p:grpSpPr>
        <p:sp>
          <p:nvSpPr>
            <p:cNvPr id="3" name="Freeform 3"/>
            <p:cNvSpPr/>
            <p:nvPr/>
          </p:nvSpPr>
          <p:spPr>
            <a:xfrm>
              <a:off x="0" y="0"/>
              <a:ext cx="2888598" cy="319661"/>
            </a:xfrm>
            <a:custGeom>
              <a:avLst/>
              <a:gdLst/>
              <a:ahLst/>
              <a:cxnLst/>
              <a:rect l="l" t="t" r="r" b="b"/>
              <a:pathLst>
                <a:path w="2888598" h="319661">
                  <a:moveTo>
                    <a:pt x="0" y="0"/>
                  </a:moveTo>
                  <a:lnTo>
                    <a:pt x="2685398" y="0"/>
                  </a:lnTo>
                  <a:lnTo>
                    <a:pt x="2888598" y="159830"/>
                  </a:lnTo>
                  <a:lnTo>
                    <a:pt x="2685398" y="319661"/>
                  </a:lnTo>
                  <a:lnTo>
                    <a:pt x="0" y="319661"/>
                  </a:lnTo>
                  <a:lnTo>
                    <a:pt x="203200" y="159830"/>
                  </a:lnTo>
                  <a:lnTo>
                    <a:pt x="0" y="0"/>
                  </a:lnTo>
                  <a:close/>
                </a:path>
              </a:pathLst>
            </a:custGeom>
            <a:solidFill>
              <a:srgbClr val="F5BA53"/>
            </a:solidFill>
          </p:spPr>
          <p:txBody>
            <a:bodyPr/>
            <a:lstStyle/>
            <a:p>
              <a:endParaRPr lang="en-MY"/>
            </a:p>
          </p:txBody>
        </p:sp>
        <p:sp>
          <p:nvSpPr>
            <p:cNvPr id="4" name="TextBox 4"/>
            <p:cNvSpPr txBox="1"/>
            <p:nvPr/>
          </p:nvSpPr>
          <p:spPr>
            <a:xfrm>
              <a:off x="177800" y="-57150"/>
              <a:ext cx="2634598" cy="376811"/>
            </a:xfrm>
            <a:prstGeom prst="rect">
              <a:avLst/>
            </a:prstGeom>
          </p:spPr>
          <p:txBody>
            <a:bodyPr lIns="50800" tIns="50800" rIns="50800" bIns="50800" rtlCol="0" anchor="ctr"/>
            <a:lstStyle/>
            <a:p>
              <a:pPr algn="ctr">
                <a:lnSpc>
                  <a:spcPts val="3219"/>
                </a:lnSpc>
              </a:pPr>
              <a:endParaRPr/>
            </a:p>
          </p:txBody>
        </p:sp>
      </p:grpSp>
      <p:sp>
        <p:nvSpPr>
          <p:cNvPr id="5" name="Freeform 5"/>
          <p:cNvSpPr/>
          <p:nvPr/>
        </p:nvSpPr>
        <p:spPr>
          <a:xfrm>
            <a:off x="6595621" y="376826"/>
            <a:ext cx="4333866" cy="9702099"/>
          </a:xfrm>
          <a:custGeom>
            <a:avLst/>
            <a:gdLst/>
            <a:ahLst/>
            <a:cxnLst/>
            <a:rect l="l" t="t" r="r" b="b"/>
            <a:pathLst>
              <a:path w="4333866" h="9702099">
                <a:moveTo>
                  <a:pt x="0" y="0"/>
                </a:moveTo>
                <a:lnTo>
                  <a:pt x="4333866" y="0"/>
                </a:lnTo>
                <a:lnTo>
                  <a:pt x="4333866" y="9702099"/>
                </a:lnTo>
                <a:lnTo>
                  <a:pt x="0" y="9702099"/>
                </a:lnTo>
                <a:lnTo>
                  <a:pt x="0" y="0"/>
                </a:lnTo>
                <a:close/>
              </a:path>
            </a:pathLst>
          </a:custGeom>
          <a:blipFill>
            <a:blip r:embed="rId2"/>
            <a:stretch>
              <a:fillRect/>
            </a:stretch>
          </a:blipFill>
        </p:spPr>
        <p:txBody>
          <a:bodyPr/>
          <a:lstStyle/>
          <a:p>
            <a:endParaRPr lang="en-MY"/>
          </a:p>
        </p:txBody>
      </p:sp>
      <p:sp>
        <p:nvSpPr>
          <p:cNvPr id="6" name="TextBox 6"/>
          <p:cNvSpPr txBox="1"/>
          <p:nvPr/>
        </p:nvSpPr>
        <p:spPr>
          <a:xfrm>
            <a:off x="-1196520" y="444363"/>
            <a:ext cx="8363273" cy="674824"/>
          </a:xfrm>
          <a:prstGeom prst="rect">
            <a:avLst/>
          </a:prstGeom>
        </p:spPr>
        <p:txBody>
          <a:bodyPr lIns="0" tIns="0" rIns="0" bIns="0" rtlCol="0" anchor="t">
            <a:spAutoFit/>
          </a:bodyPr>
          <a:lstStyle/>
          <a:p>
            <a:pPr algn="ctr">
              <a:lnSpc>
                <a:spcPts val="5012"/>
              </a:lnSpc>
            </a:pPr>
            <a:r>
              <a:rPr lang="en-US" sz="5167">
                <a:solidFill>
                  <a:srgbClr val="3B435F"/>
                </a:solidFill>
                <a:latin typeface="Poetsen"/>
              </a:rPr>
              <a:t>Algorithm Design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1345</Words>
  <Application>Microsoft Office PowerPoint</Application>
  <PresentationFormat>Custom</PresentationFormat>
  <Paragraphs>206</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Poppins Bold</vt:lpstr>
      <vt:lpstr>Poetsen</vt:lpstr>
      <vt:lpstr>Poppins</vt:lpstr>
      <vt:lpstr>Poppins Bold Italics</vt:lpstr>
      <vt:lpstr>Arial</vt:lpstr>
      <vt:lpstr>Calibri</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Cargo Loading</dc:title>
  <cp:lastModifiedBy>CHENG KE XI</cp:lastModifiedBy>
  <cp:revision>2</cp:revision>
  <dcterms:created xsi:type="dcterms:W3CDTF">2006-08-16T00:00:00Z</dcterms:created>
  <dcterms:modified xsi:type="dcterms:W3CDTF">2024-06-24T03:17:19Z</dcterms:modified>
  <dc:identifier>DAGIyQkQTu8</dc:identifier>
</cp:coreProperties>
</file>